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03"/>
  </p:notesMasterIdLst>
  <p:sldIdLst>
    <p:sldId id="256" r:id="rId2"/>
    <p:sldId id="263" r:id="rId3"/>
    <p:sldId id="257" r:id="rId4"/>
    <p:sldId id="262" r:id="rId5"/>
    <p:sldId id="258" r:id="rId6"/>
    <p:sldId id="264" r:id="rId7"/>
    <p:sldId id="265" r:id="rId8"/>
    <p:sldId id="326" r:id="rId9"/>
    <p:sldId id="337" r:id="rId10"/>
    <p:sldId id="338" r:id="rId11"/>
    <p:sldId id="339" r:id="rId12"/>
    <p:sldId id="341" r:id="rId13"/>
    <p:sldId id="342" r:id="rId14"/>
    <p:sldId id="330" r:id="rId15"/>
    <p:sldId id="340" r:id="rId16"/>
    <p:sldId id="327" r:id="rId17"/>
    <p:sldId id="259" r:id="rId18"/>
    <p:sldId id="270" r:id="rId19"/>
    <p:sldId id="271" r:id="rId20"/>
    <p:sldId id="272" r:id="rId21"/>
    <p:sldId id="273" r:id="rId22"/>
    <p:sldId id="300" r:id="rId23"/>
    <p:sldId id="301" r:id="rId24"/>
    <p:sldId id="302" r:id="rId25"/>
    <p:sldId id="303" r:id="rId26"/>
    <p:sldId id="304" r:id="rId27"/>
    <p:sldId id="266" r:id="rId28"/>
    <p:sldId id="274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275" r:id="rId41"/>
    <p:sldId id="316" r:id="rId42"/>
    <p:sldId id="282" r:id="rId43"/>
    <p:sldId id="283" r:id="rId44"/>
    <p:sldId id="322" r:id="rId45"/>
    <p:sldId id="321" r:id="rId46"/>
    <p:sldId id="268" r:id="rId47"/>
    <p:sldId id="284" r:id="rId48"/>
    <p:sldId id="323" r:id="rId49"/>
    <p:sldId id="324" r:id="rId50"/>
    <p:sldId id="325" r:id="rId51"/>
    <p:sldId id="285" r:id="rId52"/>
    <p:sldId id="286" r:id="rId53"/>
    <p:sldId id="287" r:id="rId54"/>
    <p:sldId id="288" r:id="rId55"/>
    <p:sldId id="269" r:id="rId56"/>
    <p:sldId id="367" r:id="rId57"/>
    <p:sldId id="289" r:id="rId58"/>
    <p:sldId id="290" r:id="rId59"/>
    <p:sldId id="291" r:id="rId60"/>
    <p:sldId id="292" r:id="rId61"/>
    <p:sldId id="293" r:id="rId62"/>
    <p:sldId id="294" r:id="rId63"/>
    <p:sldId id="295" r:id="rId64"/>
    <p:sldId id="296" r:id="rId65"/>
    <p:sldId id="297" r:id="rId66"/>
    <p:sldId id="343" r:id="rId67"/>
    <p:sldId id="277" r:id="rId68"/>
    <p:sldId id="278" r:id="rId69"/>
    <p:sldId id="280" r:id="rId70"/>
    <p:sldId id="279" r:id="rId71"/>
    <p:sldId id="281" r:id="rId72"/>
    <p:sldId id="276" r:id="rId73"/>
    <p:sldId id="331" r:id="rId74"/>
    <p:sldId id="332" r:id="rId75"/>
    <p:sldId id="333" r:id="rId76"/>
    <p:sldId id="334" r:id="rId77"/>
    <p:sldId id="335" r:id="rId78"/>
    <p:sldId id="336" r:id="rId79"/>
    <p:sldId id="344" r:id="rId80"/>
    <p:sldId id="346" r:id="rId81"/>
    <p:sldId id="345" r:id="rId82"/>
    <p:sldId id="347" r:id="rId83"/>
    <p:sldId id="348" r:id="rId84"/>
    <p:sldId id="349" r:id="rId85"/>
    <p:sldId id="350" r:id="rId86"/>
    <p:sldId id="351" r:id="rId87"/>
    <p:sldId id="352" r:id="rId88"/>
    <p:sldId id="353" r:id="rId89"/>
    <p:sldId id="354" r:id="rId90"/>
    <p:sldId id="357" r:id="rId91"/>
    <p:sldId id="358" r:id="rId92"/>
    <p:sldId id="355" r:id="rId93"/>
    <p:sldId id="361" r:id="rId94"/>
    <p:sldId id="362" r:id="rId95"/>
    <p:sldId id="363" r:id="rId96"/>
    <p:sldId id="364" r:id="rId97"/>
    <p:sldId id="365" r:id="rId98"/>
    <p:sldId id="366" r:id="rId99"/>
    <p:sldId id="317" r:id="rId100"/>
    <p:sldId id="359" r:id="rId101"/>
    <p:sldId id="360" r:id="rId10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8" d="100"/>
          <a:sy n="128" d="100"/>
        </p:scale>
        <p:origin x="-112" y="-3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notesMaster" Target="notesMasters/notesMaster1.xml"/><Relationship Id="rId104" Type="http://schemas.openxmlformats.org/officeDocument/2006/relationships/printerSettings" Target="printerSettings/printerSettings1.bin"/><Relationship Id="rId105" Type="http://schemas.openxmlformats.org/officeDocument/2006/relationships/presProps" Target="presProps.xml"/><Relationship Id="rId106" Type="http://schemas.openxmlformats.org/officeDocument/2006/relationships/viewProps" Target="viewProps.xml"/><Relationship Id="rId107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A2DC31-B831-45E9-9F31-788AE73B1E36}" type="datetimeFigureOut">
              <a:rPr lang="en-US" smtClean="0"/>
              <a:t>5/9/17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9DA175-1F90-4A81-9EA6-A2D314BE1C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761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DA175-1F90-4A81-9EA6-A2D314BE1C7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287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637FB-39A3-4DA8-BE81-33C74A07E72C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193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4C253-8DC9-4E22-AA2B-5DFBB19DC649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66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21591-119B-4BF2-B068-411F0C707201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020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978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F6909-6332-4048-95D1-C48671D08234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718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38CD5-562B-4A0A-AFC6-B7488458BB9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315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19938-3F7F-49AA-B2A6-2626DBB33988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25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24747-44BE-41AE-B751-CCCB8C44A901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546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A295-AE13-4F30-9F78-93001FC6FAD6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663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ACDAD-67CA-4498-BFFE-9CF7FDA9F326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938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4F469-EDBA-49D5-8A72-D81439F973CA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541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DFD026-C6F2-4FA5-B8E1-706F40647AE0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5FC91-607A-4C48-B438-0C9E2ACE45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52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L7cATusyLY" TargetMode="External"/><Relationship Id="rId4" Type="http://schemas.openxmlformats.org/officeDocument/2006/relationships/hyperlink" Target="https://www.youtube.com/watch?v=TUGvDwnJibg" TargetMode="External"/><Relationship Id="rId5" Type="http://schemas.openxmlformats.org/officeDocument/2006/relationships/hyperlink" Target="https://www.youtube.com/watch?v=5WJdlbFAOvg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bldsv_Ld_qc" TargetMode="Externa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RrLawzbsJ8M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upal.org/project/toolbar_menu" TargetMode="External"/><Relationship Id="rId4" Type="http://schemas.openxmlformats.org/officeDocument/2006/relationships/hyperlink" Target="https://www.drupal.org/project/module_filter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drupal.org/project/admin_toolbar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mFFPozHKFU&amp;t=126s" TargetMode="External"/><Relationship Id="rId4" Type="http://schemas.openxmlformats.org/officeDocument/2006/relationships/hyperlink" Target="https://www.youtube.com/watch?v=NFezZWfQKmA" TargetMode="External"/><Relationship Id="rId5" Type="http://schemas.openxmlformats.org/officeDocument/2006/relationships/hyperlink" Target="https://www.youtube.com/watch?v=e8FLT8k9Yno" TargetMode="External"/><Relationship Id="rId6" Type="http://schemas.openxmlformats.org/officeDocument/2006/relationships/hyperlink" Target="https://www.youtube.com/watch?v=EAkZyA4e8Bk" TargetMode="External"/><Relationship Id="rId7" Type="http://schemas.openxmlformats.org/officeDocument/2006/relationships/hyperlink" Target="https://www.youtube.com/watch?v=ZrmXllVOiAk&amp;t=135s" TargetMode="External"/><Relationship Id="rId8" Type="http://schemas.openxmlformats.org/officeDocument/2006/relationships/hyperlink" Target="https://www.youtube.com/watch?v=FPz-A8snTJo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0sz4LDgwfG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8275" y="2130425"/>
            <a:ext cx="8532581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Configuring a </a:t>
            </a:r>
            <a:r>
              <a:rPr lang="en-US" dirty="0" smtClean="0"/>
              <a:t>Drupal 8 Commerce </a:t>
            </a:r>
            <a:r>
              <a:rPr lang="en-US" dirty="0" smtClean="0"/>
              <a:t>2 Store on a </a:t>
            </a:r>
            <a:r>
              <a:rPr lang="en-US" dirty="0" smtClean="0"/>
              <a:t>Shared </a:t>
            </a:r>
            <a:r>
              <a:rPr lang="en-US" dirty="0" smtClean="0"/>
              <a:t>Web Host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7570" y="3886200"/>
            <a:ext cx="8254776" cy="1752600"/>
          </a:xfrm>
        </p:spPr>
        <p:txBody>
          <a:bodyPr>
            <a:normAutofit/>
          </a:bodyPr>
          <a:lstStyle/>
          <a:p>
            <a:r>
              <a:rPr lang="en-US" dirty="0" smtClean="0"/>
              <a:t>SiteGround Shared Web host</a:t>
            </a:r>
          </a:p>
          <a:p>
            <a:r>
              <a:rPr lang="en-US" dirty="0" smtClean="0"/>
              <a:t>Laptop Product examples </a:t>
            </a:r>
          </a:p>
          <a:p>
            <a:r>
              <a:rPr lang="en-US" sz="2400" i="1" dirty="0"/>
              <a:t>http://cms-freelancers.com/myd8store/web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719824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&gt; Views</a:t>
            </a:r>
            <a:endParaRPr lang="en-US" dirty="0"/>
          </a:p>
        </p:txBody>
      </p:sp>
      <p:pic>
        <p:nvPicPr>
          <p:cNvPr id="6" name="Content Placeholder 5" descr="2017-05-09_14-20-0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9" r="10959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83302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Web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09594"/>
            <a:ext cx="9144000" cy="4816570"/>
          </a:xfrm>
        </p:spPr>
        <p:txBody>
          <a:bodyPr/>
          <a:lstStyle/>
          <a:p>
            <a:r>
              <a:rPr lang="en-US" dirty="0" smtClean="0"/>
              <a:t>Compare Magento to Drupal Commerce</a:t>
            </a:r>
          </a:p>
          <a:p>
            <a:pPr lvl="1"/>
            <a:r>
              <a:rPr lang="en-US" dirty="0">
                <a:hlinkClick r:id="rId2"/>
              </a:rPr>
              <a:t>https://www.youtube.com/watch?v=</a:t>
            </a:r>
            <a:r>
              <a:rPr lang="en-US" dirty="0" smtClean="0">
                <a:hlinkClick r:id="rId2"/>
              </a:rPr>
              <a:t>bldsv_Ld_qc</a:t>
            </a:r>
            <a:endParaRPr lang="en-US" dirty="0" smtClean="0"/>
          </a:p>
          <a:p>
            <a:r>
              <a:rPr lang="en-US" dirty="0" smtClean="0"/>
              <a:t>Comparison WP to Drupal </a:t>
            </a:r>
          </a:p>
          <a:p>
            <a:pPr lvl="1"/>
            <a:r>
              <a:rPr lang="en-US" dirty="0">
                <a:hlinkClick r:id="rId3"/>
              </a:rPr>
              <a:t>https://www.youtube.com/watch?v=</a:t>
            </a:r>
            <a:r>
              <a:rPr lang="en-US" dirty="0" smtClean="0">
                <a:hlinkClick r:id="rId3"/>
              </a:rPr>
              <a:t>jL7cATusyLY</a:t>
            </a:r>
            <a:endParaRPr lang="en-US" dirty="0" smtClean="0"/>
          </a:p>
          <a:p>
            <a:r>
              <a:rPr lang="en-US" dirty="0" smtClean="0"/>
              <a:t>WordPress vs. Drupal</a:t>
            </a:r>
          </a:p>
          <a:p>
            <a:pPr lvl="1"/>
            <a:r>
              <a:rPr lang="en-US" dirty="0">
                <a:hlinkClick r:id="rId4"/>
              </a:rPr>
              <a:t>https://www.youtube.com/watch?v=</a:t>
            </a:r>
            <a:r>
              <a:rPr lang="en-US" dirty="0" smtClean="0">
                <a:hlinkClick r:id="rId4"/>
              </a:rPr>
              <a:t>TUGvDwnJibg</a:t>
            </a:r>
            <a:endParaRPr lang="en-US" dirty="0" smtClean="0"/>
          </a:p>
          <a:p>
            <a:r>
              <a:rPr lang="en-US" dirty="0" smtClean="0"/>
              <a:t>Introduction to Content Managements Systems</a:t>
            </a:r>
          </a:p>
          <a:p>
            <a:pPr lvl="1"/>
            <a:r>
              <a:rPr lang="en-US" dirty="0">
                <a:hlinkClick r:id="rId5"/>
              </a:rPr>
              <a:t>https://www.youtube.com/watch?v=</a:t>
            </a:r>
            <a:r>
              <a:rPr lang="en-US" dirty="0" smtClean="0">
                <a:hlinkClick r:id="rId5"/>
              </a:rPr>
              <a:t>5WJdlbFAOvg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9290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767"/>
            <a:ext cx="9144000" cy="1143000"/>
          </a:xfrm>
        </p:spPr>
        <p:txBody>
          <a:bodyPr/>
          <a:lstStyle/>
          <a:p>
            <a:r>
              <a:rPr lang="en-US" dirty="0" smtClean="0"/>
              <a:t>More Web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8686800" cy="4525963"/>
          </a:xfrm>
        </p:spPr>
        <p:txBody>
          <a:bodyPr/>
          <a:lstStyle/>
          <a:p>
            <a:r>
              <a:rPr lang="en-US" dirty="0" smtClean="0"/>
              <a:t>How content management systems work</a:t>
            </a:r>
          </a:p>
          <a:p>
            <a:pPr lvl="1"/>
            <a:r>
              <a:rPr lang="en-US" dirty="0">
                <a:hlinkClick r:id="rId2"/>
              </a:rPr>
              <a:t>https://www.youtube.com/watch?v=</a:t>
            </a:r>
            <a:r>
              <a:rPr lang="en-US" dirty="0" smtClean="0">
                <a:hlinkClick r:id="rId2"/>
              </a:rPr>
              <a:t>RrLawzbsJ8M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653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 the Views List Page select the Settings TAB</a:t>
            </a:r>
            <a:endParaRPr lang="en-US" dirty="0"/>
          </a:p>
        </p:txBody>
      </p:sp>
      <p:pic>
        <p:nvPicPr>
          <p:cNvPr id="6" name="Content Placeholder 5" descr="2017-05-09_14-21-3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518" b="-9518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772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5794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Set Always show Advanced display settings &amp; Show the SQL query &amp; Save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43" y="1252538"/>
            <a:ext cx="6807713" cy="48736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700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-OR-</a:t>
            </a:r>
            <a:br>
              <a:rPr lang="en-US" dirty="0" smtClean="0"/>
            </a:br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way to access the Views Settings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068348" cy="4525963"/>
          </a:xfrm>
          <a:ln>
            <a:solidFill>
              <a:srgbClr val="4F81BD"/>
            </a:solidFill>
          </a:ln>
        </p:spPr>
        <p:txBody>
          <a:bodyPr/>
          <a:lstStyle/>
          <a:p>
            <a:r>
              <a:rPr lang="en-US" dirty="0"/>
              <a:t>Admin toolbar &gt; Extend (modules page)</a:t>
            </a:r>
          </a:p>
          <a:p>
            <a:r>
              <a:rPr lang="en-US" dirty="0"/>
              <a:t>Search for Views </a:t>
            </a:r>
          </a:p>
          <a:p>
            <a:r>
              <a:rPr lang="en-US" dirty="0"/>
              <a:t>Expand the </a:t>
            </a:r>
            <a:r>
              <a:rPr lang="en-US" b="1" dirty="0"/>
              <a:t>Views UI </a:t>
            </a:r>
            <a:r>
              <a:rPr lang="en-US" dirty="0"/>
              <a:t>description section</a:t>
            </a:r>
          </a:p>
          <a:p>
            <a:r>
              <a:rPr lang="en-US" dirty="0"/>
              <a:t>Select </a:t>
            </a:r>
            <a:r>
              <a:rPr lang="en-US" b="1" dirty="0"/>
              <a:t>Configure</a:t>
            </a:r>
            <a:r>
              <a:rPr lang="en-US" dirty="0"/>
              <a:t> </a:t>
            </a:r>
          </a:p>
          <a:p>
            <a:r>
              <a:rPr lang="en-US" b="1" dirty="0"/>
              <a:t>Select the Settings TAB on the Views List page</a:t>
            </a:r>
          </a:p>
          <a:p>
            <a:r>
              <a:rPr lang="en-US" b="1" dirty="0"/>
              <a:t>Configure the View settings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693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49086"/>
          </a:xfrm>
        </p:spPr>
        <p:txBody>
          <a:bodyPr/>
          <a:lstStyle/>
          <a:p>
            <a:r>
              <a:rPr lang="en-US" dirty="0" smtClean="0"/>
              <a:t>Configure the Views UI Module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1" y="1077686"/>
            <a:ext cx="8512629" cy="530895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23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 the Views List Page select the Settings TAB</a:t>
            </a:r>
            <a:endParaRPr lang="en-US" dirty="0"/>
          </a:p>
        </p:txBody>
      </p:sp>
      <p:pic>
        <p:nvPicPr>
          <p:cNvPr id="6" name="Content Placeholder 5" descr="2017-05-09_14-21-3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518" b="-9518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162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5794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Set Always show Advanced display settings &amp; Show the SQL query &amp; Save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43" y="1252538"/>
            <a:ext cx="6807713" cy="48736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52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609"/>
            <a:ext cx="9144000" cy="886137"/>
          </a:xfrm>
        </p:spPr>
        <p:txBody>
          <a:bodyPr>
            <a:noAutofit/>
          </a:bodyPr>
          <a:lstStyle/>
          <a:p>
            <a:r>
              <a:rPr lang="en-US" sz="3600" dirty="0" smtClean="0"/>
              <a:t>Basic D8 Commerce </a:t>
            </a:r>
            <a:br>
              <a:rPr lang="en-US" sz="3600" dirty="0" smtClean="0"/>
            </a:br>
            <a:r>
              <a:rPr lang="en-US" sz="3600" b="1" dirty="0" smtClean="0"/>
              <a:t>PART 1 </a:t>
            </a:r>
            <a:r>
              <a:rPr lang="en-US" sz="3600" dirty="0" smtClean="0"/>
              <a:t>– Import Currency &amp; Create Store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47ED8-6CD9-41D1-98C3-681072559D60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8D3F8-D460-0B46-889D-96A54BD85E72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9435"/>
            <a:ext cx="9144000" cy="4940736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Import Currencies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/>
              <a:t>Commerce &gt; Configurations &gt; Currencies &gt; + Import currency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Select US Dollar </a:t>
            </a:r>
          </a:p>
          <a:p>
            <a:r>
              <a:rPr lang="en-US" dirty="0" smtClean="0"/>
              <a:t>Create a store and configure Tax settings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/>
              <a:t>Commerce &gt; Store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/>
              <a:t>+Add Store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35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49086"/>
          </a:xfrm>
        </p:spPr>
        <p:txBody>
          <a:bodyPr>
            <a:normAutofit fontScale="90000"/>
          </a:bodyPr>
          <a:lstStyle/>
          <a:p>
            <a:r>
              <a:rPr lang="en-US" dirty="0"/>
              <a:t>Commerce &gt; Configurations &gt; </a:t>
            </a:r>
            <a:r>
              <a:rPr lang="en-US" dirty="0" smtClean="0"/>
              <a:t>Currencies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243426"/>
            <a:ext cx="8587545" cy="403614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265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+ Import currencies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2229"/>
            <a:ext cx="9067800" cy="445421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639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dirty="0" smtClean="0"/>
              <a:t>Site Requirements for this 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1454"/>
            <a:ext cx="9144000" cy="56660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working Drupal 8 site with commerce installed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28" y="1359620"/>
            <a:ext cx="7282543" cy="499673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4F918-A120-443E-B16A-318E590D1310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371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Select US Dollar (or other appropriate currency) and Press Import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8914"/>
            <a:ext cx="9144000" cy="464834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253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152"/>
            <a:ext cx="9144000" cy="1143000"/>
          </a:xfrm>
        </p:spPr>
        <p:txBody>
          <a:bodyPr/>
          <a:lstStyle/>
          <a:p>
            <a:r>
              <a:rPr lang="en-US" dirty="0" smtClean="0"/>
              <a:t>US Dollar Currency Imported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4" y="1293456"/>
            <a:ext cx="9117526" cy="402965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589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/>
              <a:t>Commerce &gt; </a:t>
            </a:r>
            <a:r>
              <a:rPr lang="en-US" dirty="0" smtClean="0"/>
              <a:t>Stores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22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43000"/>
            <a:ext cx="9169401" cy="5105400"/>
          </a:xfrm>
        </p:spPr>
      </p:pic>
    </p:spTree>
    <p:extLst>
      <p:ext uri="{BB962C8B-B14F-4D97-AF65-F5344CB8AC3E}">
        <p14:creationId xmlns:p14="http://schemas.microsoft.com/office/powerpoint/2010/main" val="1977605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/>
              <a:t>+ Add store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39116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771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8782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Enter Store Info – Select Default Currency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24</a:t>
            </a:fld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71" y="685799"/>
            <a:ext cx="8055429" cy="5501983"/>
          </a:xfrm>
        </p:spPr>
      </p:pic>
    </p:spTree>
    <p:extLst>
      <p:ext uri="{BB962C8B-B14F-4D97-AF65-F5344CB8AC3E}">
        <p14:creationId xmlns:p14="http://schemas.microsoft.com/office/powerpoint/2010/main" val="137402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Set Supported billing countries and tax registrations &amp; Save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25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4" y="1360714"/>
            <a:ext cx="9134662" cy="4343400"/>
          </a:xfrm>
        </p:spPr>
      </p:pic>
    </p:spTree>
    <p:extLst>
      <p:ext uri="{BB962C8B-B14F-4D97-AF65-F5344CB8AC3E}">
        <p14:creationId xmlns:p14="http://schemas.microsoft.com/office/powerpoint/2010/main" val="230081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4428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New store </a:t>
            </a:r>
            <a:r>
              <a:rPr lang="en-US" dirty="0" smtClean="0"/>
              <a:t>created (list of stores)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64482"/>
            <a:ext cx="9062224" cy="550116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042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609"/>
            <a:ext cx="9144000" cy="1116391"/>
          </a:xfrm>
        </p:spPr>
        <p:txBody>
          <a:bodyPr>
            <a:noAutofit/>
          </a:bodyPr>
          <a:lstStyle/>
          <a:p>
            <a:r>
              <a:rPr lang="en-US" sz="3600" dirty="0" smtClean="0"/>
              <a:t>Basic D8 Commerce </a:t>
            </a:r>
            <a:br>
              <a:rPr lang="en-US" sz="3600" dirty="0" smtClean="0"/>
            </a:br>
            <a:r>
              <a:rPr lang="en-US" sz="3600" b="1" dirty="0" smtClean="0"/>
              <a:t>PART 2 </a:t>
            </a:r>
            <a:r>
              <a:rPr lang="en-US" sz="3600" dirty="0" smtClean="0"/>
              <a:t>- Create Product Variations and Types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47ED8-6CD9-41D1-98C3-681072559D60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8D3F8-D460-0B46-889D-96A54BD85E72}" type="slidenum">
              <a:rPr lang="en-US" smtClean="0"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13114"/>
            <a:ext cx="9144000" cy="4757057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Create Product Variation types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Commerce &gt; configuration &gt; Product variations types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+ Add product variation type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Add fields to the Product variation type that define the product </a:t>
            </a:r>
            <a:r>
              <a:rPr lang="en-US" dirty="0" smtClean="0"/>
              <a:t>attributes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Add and Image field – for Laptop images</a:t>
            </a: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We will tweak the Product types Form display labels at the end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0953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Commerce &gt; configuration &gt; Product variations </a:t>
            </a:r>
            <a:r>
              <a:rPr lang="en-US" dirty="0" smtClean="0"/>
              <a:t>types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43" y="1178215"/>
            <a:ext cx="8523514" cy="517813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1879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57943"/>
          </a:xfrm>
        </p:spPr>
        <p:txBody>
          <a:bodyPr>
            <a:normAutofit/>
          </a:bodyPr>
          <a:lstStyle/>
          <a:p>
            <a:r>
              <a:rPr lang="en-US" dirty="0"/>
              <a:t>+ Add product variation </a:t>
            </a:r>
            <a:r>
              <a:rPr lang="en-US" dirty="0" smtClean="0"/>
              <a:t>type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6662"/>
            <a:ext cx="9144000" cy="335867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461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1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 Drupal Commerce? </a:t>
            </a:r>
            <a:br>
              <a:rPr lang="en-US" dirty="0" smtClean="0"/>
            </a:br>
            <a:r>
              <a:rPr lang="en-US" sz="3100" dirty="0" smtClean="0"/>
              <a:t>Why not Magento, Woo Commerce, Zen Cart, or Open Cart? 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69572"/>
            <a:ext cx="9144000" cy="4656592"/>
          </a:xfrm>
          <a:ln>
            <a:solidFill>
              <a:schemeClr val="accent1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Drupal provides the best framework</a:t>
            </a:r>
          </a:p>
          <a:p>
            <a:r>
              <a:rPr lang="en-US" dirty="0" smtClean="0"/>
              <a:t>Drupal is FREE (Magento has been called cripple-ware)</a:t>
            </a:r>
          </a:p>
          <a:p>
            <a:pPr lvl="1"/>
            <a:r>
              <a:rPr lang="en-US" dirty="0"/>
              <a:t>https://www.youtube.com/watch?v=e8FLT8k9Yno</a:t>
            </a:r>
            <a:endParaRPr lang="en-US" dirty="0" smtClean="0"/>
          </a:p>
          <a:p>
            <a:r>
              <a:rPr lang="en-US" dirty="0" smtClean="0"/>
              <a:t>Merchants </a:t>
            </a:r>
            <a:r>
              <a:rPr lang="en-US" dirty="0" smtClean="0"/>
              <a:t>and developers benefits from content and commerce on the same </a:t>
            </a:r>
            <a:r>
              <a:rPr lang="en-US" dirty="0" smtClean="0"/>
              <a:t>site</a:t>
            </a:r>
          </a:p>
          <a:p>
            <a:pPr lvl="1"/>
            <a:r>
              <a:rPr lang="en-US" dirty="0" smtClean="0"/>
              <a:t>Integrated website &amp; commerce </a:t>
            </a:r>
          </a:p>
          <a:p>
            <a:pPr lvl="1"/>
            <a:r>
              <a:rPr lang="en-US" dirty="0" smtClean="0"/>
              <a:t>Certified integration with Avalara fro sales tax automation</a:t>
            </a:r>
            <a:endParaRPr lang="en-US" dirty="0" smtClean="0"/>
          </a:p>
          <a:p>
            <a:r>
              <a:rPr lang="en-US" dirty="0" smtClean="0"/>
              <a:t>Drupal commerce lets you </a:t>
            </a:r>
            <a:r>
              <a:rPr lang="en-US" dirty="0" smtClean="0"/>
              <a:t>scale – Orlo watch website</a:t>
            </a:r>
          </a:p>
          <a:p>
            <a:pPr lvl="1"/>
            <a:r>
              <a:rPr lang="en-US" dirty="0" smtClean="0"/>
              <a:t>Need a store in Japan? Spin off a new store and configure it to use Japanese as its primary language</a:t>
            </a:r>
          </a:p>
          <a:p>
            <a:pPr lvl="2"/>
            <a:r>
              <a:rPr lang="en-US" dirty="0" smtClean="0"/>
              <a:t>All the orders are store specific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552C-042A-4429-9F10-3271F932C5EC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355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/>
              <a:t>Create a “Laptop” Product Type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30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4628"/>
            <a:ext cx="9149481" cy="3755572"/>
          </a:xfrm>
        </p:spPr>
      </p:pic>
    </p:spTree>
    <p:extLst>
      <p:ext uri="{BB962C8B-B14F-4D97-AF65-F5344CB8AC3E}">
        <p14:creationId xmlns:p14="http://schemas.microsoft.com/office/powerpoint/2010/main" val="128270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/>
              <a:t>Edit the Product type to add fields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8230"/>
            <a:ext cx="9095295" cy="394096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3494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Can also drop down the Edit to select to manage fields &amp; manage display or delete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3284"/>
            <a:ext cx="9144000" cy="466360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7920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/>
              <a:t>Select Manage Fields to add fields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3579"/>
            <a:ext cx="9144000" cy="448301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9793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/>
              <a:t>+Add field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9333"/>
            <a:ext cx="9144000" cy="397785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1565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Add new filed of type image with label of images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4421"/>
            <a:ext cx="9144000" cy="352213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459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Scroll down and set the number of values from Limited (1)  to Unlimited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63" y="1393825"/>
            <a:ext cx="7647473" cy="49625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7825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/>
              <a:t>Limited (1) to Unlimited and Save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43" y="1589373"/>
            <a:ext cx="8285714" cy="457142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4026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Keeping the default field settings</a:t>
            </a:r>
            <a:br>
              <a:rPr lang="en-US" dirty="0" smtClean="0"/>
            </a:br>
            <a:r>
              <a:rPr lang="en-US" dirty="0" smtClean="0"/>
              <a:t>Scroll Down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087" y="1393825"/>
            <a:ext cx="6715826" cy="49625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6858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/>
              <a:t>Scroll down and Save settings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4981"/>
            <a:ext cx="9144000" cy="380021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380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81"/>
            <a:ext cx="9144000" cy="1143000"/>
          </a:xfrm>
        </p:spPr>
        <p:txBody>
          <a:bodyPr/>
          <a:lstStyle/>
          <a:p>
            <a:r>
              <a:rPr lang="en-US" dirty="0" smtClean="0"/>
              <a:t>Why Drupal Commerce 2x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/>
          <a:lstStyle/>
          <a:p>
            <a:r>
              <a:rPr lang="en-US" dirty="0" smtClean="0"/>
              <a:t>Multiple store</a:t>
            </a:r>
          </a:p>
          <a:p>
            <a:r>
              <a:rPr lang="en-US" dirty="0" smtClean="0"/>
              <a:t>Per-store settings</a:t>
            </a:r>
          </a:p>
          <a:p>
            <a:r>
              <a:rPr lang="en-US" dirty="0" smtClean="0"/>
              <a:t>Products belong to one or multiple stores</a:t>
            </a:r>
          </a:p>
          <a:p>
            <a:r>
              <a:rPr lang="en-US" dirty="0" smtClean="0"/>
              <a:t>Orders belong to a single store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BE36F-6E25-4EFD-BD13-A111706E80DF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1609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/>
              <a:t>Image field added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3820"/>
            <a:ext cx="9144000" cy="410253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1920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609"/>
            <a:ext cx="9144000" cy="1116391"/>
          </a:xfrm>
        </p:spPr>
        <p:txBody>
          <a:bodyPr>
            <a:noAutofit/>
          </a:bodyPr>
          <a:lstStyle/>
          <a:p>
            <a:r>
              <a:rPr lang="en-US" sz="3600" dirty="0" smtClean="0"/>
              <a:t>Basic D8 Commerce </a:t>
            </a:r>
            <a:br>
              <a:rPr lang="en-US" sz="3600" dirty="0" smtClean="0"/>
            </a:br>
            <a:r>
              <a:rPr lang="en-US" sz="3600" b="1" dirty="0" smtClean="0"/>
              <a:t>PART 3 </a:t>
            </a:r>
            <a:r>
              <a:rPr lang="en-US" sz="3600" dirty="0" smtClean="0"/>
              <a:t>- Create Product Types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47ED8-6CD9-41D1-98C3-681072559D60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8D3F8-D460-0B46-889D-96A54BD85E72}" type="slidenum">
              <a:rPr lang="en-US" smtClean="0"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13114"/>
            <a:ext cx="9144000" cy="4757057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Create Product type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Commerce &gt; configuration &gt; Product </a:t>
            </a:r>
            <a:r>
              <a:rPr lang="en-US" dirty="0" smtClean="0"/>
              <a:t>types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+Add product type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Enter Product type and select product variation type and save</a:t>
            </a:r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3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Commerce &gt; configuration &gt; Product </a:t>
            </a:r>
            <a:r>
              <a:rPr lang="en-US" dirty="0" smtClean="0"/>
              <a:t>types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49" y="1268412"/>
            <a:ext cx="7717901" cy="49625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5430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/>
              <a:t>+Add product type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3018"/>
            <a:ext cx="9144000" cy="358391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9289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/>
              <a:t>Enter product type info &amp; Save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55" y="1393825"/>
            <a:ext cx="8113690" cy="49625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6913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/>
              <a:t>Product type created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8233"/>
            <a:ext cx="9144000" cy="443370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870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609"/>
            <a:ext cx="9144000" cy="886137"/>
          </a:xfrm>
        </p:spPr>
        <p:txBody>
          <a:bodyPr>
            <a:noAutofit/>
          </a:bodyPr>
          <a:lstStyle/>
          <a:p>
            <a:r>
              <a:rPr lang="en-US" sz="3600" dirty="0" smtClean="0"/>
              <a:t>Basic D8 Commerce </a:t>
            </a:r>
            <a:br>
              <a:rPr lang="en-US" sz="3600" dirty="0" smtClean="0"/>
            </a:br>
            <a:r>
              <a:rPr lang="en-US" sz="3600" b="1" dirty="0" smtClean="0"/>
              <a:t>PART 4 </a:t>
            </a:r>
            <a:r>
              <a:rPr lang="en-US" sz="3600" dirty="0" smtClean="0"/>
              <a:t>– Add Product items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47ED8-6CD9-41D1-98C3-681072559D60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8D3F8-D460-0B46-889D-96A54BD85E72}" type="slidenum">
              <a:rPr lang="en-US" smtClean="0"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49277"/>
            <a:ext cx="9144000" cy="4920894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Add Product items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Commerce &gt; Products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+</a:t>
            </a:r>
            <a:r>
              <a:rPr lang="en-US" dirty="0" smtClean="0"/>
              <a:t>Add </a:t>
            </a:r>
            <a:r>
              <a:rPr lang="en-US" dirty="0" smtClean="0"/>
              <a:t>product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Enter product information and save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You </a:t>
            </a:r>
            <a:r>
              <a:rPr lang="en-US" dirty="0"/>
              <a:t>are creating nodes of type Product </a:t>
            </a:r>
            <a:r>
              <a:rPr lang="en-US" dirty="0" smtClean="0"/>
              <a:t>type, similar to creating nodes of type Basic page or Article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Repeat and add several products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8619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/>
              <a:t>Commerce &gt; Products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8056"/>
            <a:ext cx="9144000" cy="350478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5433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/>
              <a:t>+Add product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357"/>
            <a:ext cx="9144000" cy="421639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1164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/>
              <a:t>Select Product Type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0297"/>
            <a:ext cx="9144000" cy="332124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290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609"/>
            <a:ext cx="9144000" cy="886137"/>
          </a:xfrm>
        </p:spPr>
        <p:txBody>
          <a:bodyPr>
            <a:noAutofit/>
          </a:bodyPr>
          <a:lstStyle/>
          <a:p>
            <a:r>
              <a:rPr lang="en-US" sz="3600" dirty="0" smtClean="0"/>
              <a:t>Before you start creating a </a:t>
            </a:r>
            <a:br>
              <a:rPr lang="en-US" sz="3600" dirty="0" smtClean="0"/>
            </a:br>
            <a:r>
              <a:rPr lang="en-US" sz="3600" dirty="0" smtClean="0"/>
              <a:t>Drupal 8 commerce site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0EF13-6872-4469-BF1A-AE8E9F82B935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8D3F8-D460-0B46-889D-96A54BD85E72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96560"/>
            <a:ext cx="9144000" cy="5069711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 smtClean="0"/>
              <a:t>Define your business products:</a:t>
            </a:r>
          </a:p>
          <a:p>
            <a:pPr lvl="1"/>
            <a:r>
              <a:rPr lang="en-US" dirty="0" smtClean="0"/>
              <a:t>Define and record all product attributes</a:t>
            </a:r>
          </a:p>
          <a:p>
            <a:pPr lvl="1"/>
            <a:r>
              <a:rPr lang="en-US" dirty="0" smtClean="0"/>
              <a:t>Create </a:t>
            </a:r>
            <a:r>
              <a:rPr lang="en-US" dirty="0"/>
              <a:t>Product SKU schema (electronic/paper)</a:t>
            </a:r>
          </a:p>
          <a:p>
            <a:pPr lvl="1"/>
            <a:r>
              <a:rPr lang="en-US" dirty="0"/>
              <a:t>Create list of Products, costs, and SKU (electronic/paper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Determine which countries you will support and your tax responsibility with them</a:t>
            </a:r>
          </a:p>
          <a:p>
            <a:r>
              <a:rPr lang="en-US" dirty="0" smtClean="0"/>
              <a:t>Determine your state tax obligations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3420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/>
              <a:t>Enter Title and Body (IPSUM for now)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84" y="1245007"/>
            <a:ext cx="8363632" cy="49625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6280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/>
              <a:t>Enter SKU &amp; PRICE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48" y="1143000"/>
            <a:ext cx="7104504" cy="49625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6835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/>
              <a:t>Enter Image and Save and publish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82" y="1393825"/>
            <a:ext cx="7199036" cy="49625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0538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Product preview displays on the home page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99" y="1393825"/>
            <a:ext cx="7568002" cy="49625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4005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 added 3 more product </a:t>
            </a:r>
            <a:r>
              <a:rPr lang="en-US" dirty="0" smtClean="0"/>
              <a:t>of type </a:t>
            </a:r>
            <a:br>
              <a:rPr lang="en-US" dirty="0" smtClean="0"/>
            </a:br>
            <a:r>
              <a:rPr lang="en-US" dirty="0" smtClean="0"/>
              <a:t>“</a:t>
            </a:r>
            <a:r>
              <a:rPr lang="en-US" dirty="0" smtClean="0"/>
              <a:t>Laptop type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3016"/>
            <a:ext cx="9144000" cy="424414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7923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609"/>
            <a:ext cx="9144000" cy="886137"/>
          </a:xfrm>
        </p:spPr>
        <p:txBody>
          <a:bodyPr>
            <a:noAutofit/>
          </a:bodyPr>
          <a:lstStyle/>
          <a:p>
            <a:r>
              <a:rPr lang="en-US" sz="3600" dirty="0" smtClean="0"/>
              <a:t>Basic D8 Commerce </a:t>
            </a:r>
            <a:br>
              <a:rPr lang="en-US" sz="3600" dirty="0" smtClean="0"/>
            </a:br>
            <a:r>
              <a:rPr lang="en-US" sz="3600" b="1" dirty="0" smtClean="0"/>
              <a:t>PART 5 </a:t>
            </a:r>
            <a:r>
              <a:rPr lang="en-US" sz="3600" dirty="0" smtClean="0"/>
              <a:t>- Create Product View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47ED8-6CD9-41D1-98C3-681072559D60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8D3F8-D460-0B46-889D-96A54BD85E72}" type="slidenum">
              <a:rPr lang="en-US" smtClean="0"/>
              <a:t>55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40145"/>
            <a:ext cx="9144000" cy="5030026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Create Product view</a:t>
            </a:r>
          </a:p>
          <a:p>
            <a:pPr lvl="1"/>
            <a:r>
              <a:rPr lang="en-US" dirty="0" smtClean="0"/>
              <a:t>Structure &gt; Views &gt; Add new view</a:t>
            </a:r>
            <a:endParaRPr lang="en-US" dirty="0"/>
          </a:p>
          <a:p>
            <a:pPr lvl="1"/>
            <a:r>
              <a:rPr lang="en-US" dirty="0" smtClean="0"/>
              <a:t>Create a new view named “Laptop view”</a:t>
            </a:r>
          </a:p>
          <a:p>
            <a:pPr lvl="1"/>
            <a:r>
              <a:rPr lang="en-US" dirty="0" smtClean="0"/>
              <a:t>View settings:</a:t>
            </a:r>
          </a:p>
          <a:p>
            <a:pPr lvl="2"/>
            <a:r>
              <a:rPr lang="en-US" dirty="0" smtClean="0"/>
              <a:t>Show: </a:t>
            </a:r>
            <a:r>
              <a:rPr lang="en-US" b="1" dirty="0" smtClean="0"/>
              <a:t>Product</a:t>
            </a:r>
          </a:p>
          <a:p>
            <a:pPr lvl="2"/>
            <a:r>
              <a:rPr lang="en-US" dirty="0" smtClean="0"/>
              <a:t>Of type: </a:t>
            </a:r>
            <a:r>
              <a:rPr lang="en-US" b="1" dirty="0" smtClean="0"/>
              <a:t>laptop type</a:t>
            </a:r>
          </a:p>
          <a:p>
            <a:pPr lvl="2"/>
            <a:r>
              <a:rPr lang="en-US" dirty="0" smtClean="0"/>
              <a:t>Sorted by: </a:t>
            </a:r>
            <a:r>
              <a:rPr lang="en-US" b="1" dirty="0" smtClean="0"/>
              <a:t>unsorted</a:t>
            </a:r>
          </a:p>
          <a:p>
            <a:pPr lvl="1"/>
            <a:r>
              <a:rPr lang="en-US" b="1" dirty="0" smtClean="0"/>
              <a:t>PAGE SETTINGS</a:t>
            </a:r>
          </a:p>
          <a:p>
            <a:pPr lvl="2"/>
            <a:r>
              <a:rPr lang="en-US" b="1" dirty="0" smtClean="0"/>
              <a:t>(CHECK) Create a page </a:t>
            </a:r>
          </a:p>
          <a:p>
            <a:pPr lvl="2"/>
            <a:endParaRPr lang="en-US" b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4242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530"/>
            <a:ext cx="8229600" cy="1143000"/>
          </a:xfrm>
        </p:spPr>
        <p:txBody>
          <a:bodyPr/>
          <a:lstStyle/>
          <a:p>
            <a:r>
              <a:rPr lang="en-US" dirty="0" smtClean="0"/>
              <a:t>Note About Drupal 8 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41722"/>
            <a:ext cx="9144000" cy="5084441"/>
          </a:xfrm>
          <a:ln>
            <a:solidFill>
              <a:srgbClr val="4F81BD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We are creating a Field level view</a:t>
            </a:r>
          </a:p>
          <a:p>
            <a:r>
              <a:rPr lang="en-US" dirty="0" smtClean="0"/>
              <a:t>By default, Drupal 8 creates these filed level vies with 1 field, Title</a:t>
            </a:r>
          </a:p>
          <a:p>
            <a:r>
              <a:rPr lang="en-US" dirty="0" smtClean="0"/>
              <a:t>The problem is we, want to use the Product variation title filed, not the Product field,</a:t>
            </a:r>
            <a:r>
              <a:rPr lang="en-US" dirty="0"/>
              <a:t> </a:t>
            </a:r>
            <a:r>
              <a:rPr lang="en-US" dirty="0" smtClean="0"/>
              <a:t>so toward the end of the View create process, we will remove the default Title field</a:t>
            </a:r>
          </a:p>
          <a:p>
            <a:r>
              <a:rPr lang="en-US" dirty="0" smtClean="0"/>
              <a:t>Also important to note, we can not add product variation fields until we add a relationship to the view</a:t>
            </a:r>
          </a:p>
          <a:p>
            <a:pPr lvl="1"/>
            <a:r>
              <a:rPr lang="en-US" dirty="0" smtClean="0"/>
              <a:t>Relationships are listed in the Advanced section on the View summary page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015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/>
              <a:t>Structure &gt; Views &gt; </a:t>
            </a:r>
            <a:r>
              <a:rPr lang="en-US" dirty="0" smtClean="0"/>
              <a:t>Add </a:t>
            </a:r>
            <a:r>
              <a:rPr lang="en-US" dirty="0"/>
              <a:t>new </a:t>
            </a:r>
            <a:r>
              <a:rPr lang="en-US" dirty="0" smtClean="0"/>
              <a:t>view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6404"/>
            <a:ext cx="9144000" cy="345056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1162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/>
              <a:t>Create a view named “</a:t>
            </a:r>
            <a:r>
              <a:rPr lang="en-US" b="1" dirty="0" smtClean="0"/>
              <a:t>Laptop view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72" y="1393825"/>
            <a:ext cx="8724655" cy="49625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3835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VIEW SETTINGS:</a:t>
            </a:r>
            <a:br>
              <a:rPr lang="en-US" dirty="0" smtClean="0"/>
            </a:br>
            <a:r>
              <a:rPr lang="en-US" dirty="0" smtClean="0"/>
              <a:t>Show: </a:t>
            </a:r>
            <a:r>
              <a:rPr lang="en-US" b="1" dirty="0" smtClean="0"/>
              <a:t>Product</a:t>
            </a:r>
            <a:r>
              <a:rPr lang="en-US" dirty="0" smtClean="0"/>
              <a:t> of type: </a:t>
            </a:r>
            <a:r>
              <a:rPr lang="en-US" b="1" dirty="0" smtClean="0"/>
              <a:t>laptop type</a:t>
            </a:r>
            <a:endParaRPr lang="en-US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23" y="1393825"/>
            <a:ext cx="8186354" cy="49625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972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Before You Start Working on the D8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95400"/>
            <a:ext cx="9144000" cy="4830763"/>
          </a:xfrm>
          <a:ln>
            <a:solidFill>
              <a:srgbClr val="4F81BD"/>
            </a:solidFill>
          </a:ln>
        </p:spPr>
        <p:txBody>
          <a:bodyPr>
            <a:normAutofit lnSpcReduction="10000"/>
          </a:bodyPr>
          <a:lstStyle/>
          <a:p>
            <a:r>
              <a:rPr lang="en-US" b="1" dirty="0" smtClean="0"/>
              <a:t>Find, install and enable the Admin toolbar and Extend (Modules) page Enhancement Modules</a:t>
            </a:r>
            <a:r>
              <a:rPr lang="en-US" b="1" dirty="0"/>
              <a:t>:</a:t>
            </a:r>
            <a:endParaRPr lang="en-US" dirty="0"/>
          </a:p>
          <a:p>
            <a:pPr lvl="0"/>
            <a:r>
              <a:rPr lang="en-US" dirty="0"/>
              <a:t>Admin toolbar:  </a:t>
            </a:r>
            <a:r>
              <a:rPr lang="en-US" dirty="0" smtClean="0"/>
              <a:t>	</a:t>
            </a:r>
            <a:r>
              <a:rPr lang="en-US" u="sng" dirty="0" smtClean="0">
                <a:hlinkClick r:id="rId2"/>
              </a:rPr>
              <a:t>https</a:t>
            </a:r>
            <a:r>
              <a:rPr lang="en-US" u="sng" dirty="0">
                <a:hlinkClick r:id="rId2"/>
              </a:rPr>
              <a:t>://www.drupal.org/project/admin_toolbar</a:t>
            </a:r>
            <a:endParaRPr lang="en-US" dirty="0"/>
          </a:p>
          <a:p>
            <a:pPr lvl="0"/>
            <a:r>
              <a:rPr lang="en-US" dirty="0"/>
              <a:t>Toolbar menu: </a:t>
            </a:r>
            <a:r>
              <a:rPr lang="en-US" dirty="0" smtClean="0"/>
              <a:t>	</a:t>
            </a:r>
            <a:r>
              <a:rPr lang="en-US" u="sng" dirty="0" smtClean="0">
                <a:hlinkClick r:id="rId3"/>
              </a:rPr>
              <a:t>https</a:t>
            </a:r>
            <a:r>
              <a:rPr lang="en-US" u="sng" dirty="0">
                <a:hlinkClick r:id="rId3"/>
              </a:rPr>
              <a:t>://www.drupal.org/project/toolbar_menu</a:t>
            </a:r>
            <a:endParaRPr lang="en-US" dirty="0"/>
          </a:p>
          <a:p>
            <a:r>
              <a:rPr lang="en-US" dirty="0" smtClean="0"/>
              <a:t>Install the m</a:t>
            </a:r>
            <a:r>
              <a:rPr lang="en-US" dirty="0"/>
              <a:t>odule Filter </a:t>
            </a:r>
            <a:r>
              <a:rPr lang="en-US" dirty="0" smtClean="0"/>
              <a:t>Module</a:t>
            </a:r>
          </a:p>
          <a:p>
            <a:r>
              <a:rPr lang="en-US" b="1" dirty="0"/>
              <a:t>Module Name: </a:t>
            </a:r>
            <a:r>
              <a:rPr lang="en-US" dirty="0"/>
              <a:t>Module Filter </a:t>
            </a:r>
          </a:p>
          <a:p>
            <a:pPr marL="457200" lvl="1" indent="0">
              <a:buNone/>
            </a:pPr>
            <a:r>
              <a:rPr lang="en-US" u="sng" dirty="0" smtClean="0">
                <a:hlinkClick r:id="rId4"/>
              </a:rPr>
              <a:t>https</a:t>
            </a:r>
            <a:r>
              <a:rPr lang="en-US" u="sng" dirty="0">
                <a:hlinkClick r:id="rId4"/>
              </a:rPr>
              <a:t>://</a:t>
            </a:r>
            <a:r>
              <a:rPr lang="en-US" u="sng" dirty="0" smtClean="0">
                <a:hlinkClick r:id="rId4"/>
              </a:rPr>
              <a:t>www.drupal.org/project/module_filter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4169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r>
              <a:rPr lang="en-US" dirty="0" smtClean="0"/>
              <a:t>Select Create a Page (View)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42" y="1116012"/>
            <a:ext cx="7626116" cy="49625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5720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(1) Create a page (2) Set Display Format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71" y="1393825"/>
            <a:ext cx="8340457" cy="49625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9073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065592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/>
              <a:t>Set Page settings: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(1) Display Format: </a:t>
            </a:r>
            <a:r>
              <a:rPr lang="en-US" sz="2200" b="1" dirty="0" smtClean="0">
                <a:solidFill>
                  <a:srgbClr val="FF0000"/>
                </a:solidFill>
              </a:rPr>
              <a:t>CHANGE</a:t>
            </a:r>
            <a:r>
              <a:rPr lang="en-US" sz="2200" dirty="0" smtClean="0"/>
              <a:t> </a:t>
            </a:r>
            <a:r>
              <a:rPr lang="en-US" sz="2200" b="1" dirty="0" smtClean="0"/>
              <a:t>Unformatted list </a:t>
            </a:r>
            <a:r>
              <a:rPr lang="en-US" sz="2200" dirty="0" smtClean="0">
                <a:sym typeface="Wingdings"/>
              </a:rPr>
              <a:t> </a:t>
            </a:r>
            <a:r>
              <a:rPr lang="en-US" sz="2200" b="1" dirty="0" smtClean="0">
                <a:solidFill>
                  <a:schemeClr val="tx2"/>
                </a:solidFill>
              </a:rPr>
              <a:t>Table</a:t>
            </a:r>
            <a:r>
              <a:rPr lang="en-US" sz="2200" dirty="0" smtClean="0"/>
              <a:t> </a:t>
            </a:r>
            <a:r>
              <a:rPr lang="en-US" sz="2200" dirty="0" smtClean="0"/>
              <a:t>(of fields)</a:t>
            </a:r>
            <a:br>
              <a:rPr lang="en-US" sz="2200" dirty="0" smtClean="0"/>
            </a:br>
            <a:r>
              <a:rPr lang="en-US" sz="2200" dirty="0" smtClean="0"/>
              <a:t>(2) </a:t>
            </a:r>
            <a:r>
              <a:rPr lang="en-US" sz="2200" dirty="0" smtClean="0"/>
              <a:t>Items </a:t>
            </a:r>
            <a:r>
              <a:rPr lang="en-US" sz="2200" dirty="0" smtClean="0"/>
              <a:t>to display: </a:t>
            </a:r>
            <a:r>
              <a:rPr lang="en-US" sz="2200" dirty="0" smtClean="0">
                <a:solidFill>
                  <a:srgbClr val="FF0000"/>
                </a:solidFill>
              </a:rPr>
              <a:t>CHANGE</a:t>
            </a:r>
            <a:r>
              <a:rPr lang="en-US" sz="2200" dirty="0" smtClean="0"/>
              <a:t> </a:t>
            </a:r>
            <a:r>
              <a:rPr lang="en-US" sz="2200" b="1" dirty="0" smtClean="0"/>
              <a:t>10</a:t>
            </a:r>
            <a:r>
              <a:rPr lang="en-US" sz="2200" dirty="0" smtClean="0"/>
              <a:t> </a:t>
            </a:r>
            <a:r>
              <a:rPr lang="en-US" sz="2200" dirty="0" smtClean="0">
                <a:sym typeface="Wingdings"/>
              </a:rPr>
              <a:t> </a:t>
            </a:r>
            <a:r>
              <a:rPr lang="en-US" sz="2200" b="1" dirty="0" smtClean="0">
                <a:solidFill>
                  <a:srgbClr val="1F497D"/>
                </a:solidFill>
              </a:rPr>
              <a:t>0</a:t>
            </a:r>
            <a:r>
              <a:rPr lang="en-US" sz="2200" dirty="0" smtClean="0"/>
              <a:t> </a:t>
            </a:r>
            <a:r>
              <a:rPr lang="en-US" sz="2200" dirty="0" smtClean="0"/>
              <a:t>– so we see them </a:t>
            </a:r>
            <a:r>
              <a:rPr lang="en-US" sz="2200" dirty="0" smtClean="0"/>
              <a:t>all items</a:t>
            </a:r>
            <a:br>
              <a:rPr lang="en-US" sz="2200" dirty="0" smtClean="0"/>
            </a:br>
            <a:r>
              <a:rPr lang="en-US" sz="2200" dirty="0" smtClean="0"/>
              <a:t>(</a:t>
            </a:r>
            <a:r>
              <a:rPr lang="en-US" sz="2200" dirty="0" smtClean="0"/>
              <a:t>3) </a:t>
            </a:r>
            <a:r>
              <a:rPr lang="en-US" sz="2200" dirty="0" smtClean="0">
                <a:solidFill>
                  <a:srgbClr val="1F497D"/>
                </a:solidFill>
              </a:rPr>
              <a:t>Uncheck use </a:t>
            </a:r>
            <a:r>
              <a:rPr lang="en-US" sz="2200" dirty="0" smtClean="0">
                <a:solidFill>
                  <a:srgbClr val="1F497D"/>
                </a:solidFill>
              </a:rPr>
              <a:t>pager </a:t>
            </a:r>
            <a:r>
              <a:rPr lang="en-US" sz="2200" dirty="0" smtClean="0"/>
              <a:t>(if we see all items, we do not need a pager widget)</a:t>
            </a: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smtClean="0"/>
              <a:t>(</a:t>
            </a:r>
            <a:r>
              <a:rPr lang="en-US" sz="2200" dirty="0" smtClean="0"/>
              <a:t>4) Select </a:t>
            </a:r>
            <a:r>
              <a:rPr lang="en-US" sz="2200" b="1" dirty="0" smtClean="0">
                <a:solidFill>
                  <a:srgbClr val="1F497D"/>
                </a:solidFill>
              </a:rPr>
              <a:t>Create a menu </a:t>
            </a:r>
            <a:r>
              <a:rPr lang="en-US" sz="2200" b="1" dirty="0" smtClean="0">
                <a:solidFill>
                  <a:srgbClr val="1F497D"/>
                </a:solidFill>
              </a:rPr>
              <a:t>link </a:t>
            </a:r>
            <a:r>
              <a:rPr lang="en-US" sz="2200" dirty="0" smtClean="0"/>
              <a:t>– so we can access this view from the main menu </a:t>
            </a: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smtClean="0"/>
              <a:t>(5) Menu: </a:t>
            </a:r>
            <a:r>
              <a:rPr lang="en-US" sz="2200" b="1" dirty="0" smtClean="0">
                <a:solidFill>
                  <a:srgbClr val="FF0000"/>
                </a:solidFill>
              </a:rPr>
              <a:t>Change</a:t>
            </a:r>
            <a:r>
              <a:rPr lang="en-US" sz="2200" dirty="0" smtClean="0"/>
              <a:t> </a:t>
            </a:r>
            <a:r>
              <a:rPr lang="en-US" sz="2200" b="1" dirty="0" smtClean="0"/>
              <a:t>Administration</a:t>
            </a:r>
            <a:r>
              <a:rPr lang="en-US" sz="2200" dirty="0" smtClean="0"/>
              <a:t> </a:t>
            </a:r>
            <a:r>
              <a:rPr lang="en-US" sz="2200" dirty="0" smtClean="0">
                <a:sym typeface="Wingdings"/>
              </a:rPr>
              <a:t> </a:t>
            </a:r>
            <a:r>
              <a:rPr lang="en-US" sz="2200" b="1" dirty="0" smtClean="0">
                <a:solidFill>
                  <a:srgbClr val="1F497D"/>
                </a:solidFill>
              </a:rPr>
              <a:t>Main navigation </a:t>
            </a:r>
            <a:r>
              <a:rPr lang="en-US" sz="2200" dirty="0" smtClean="0"/>
              <a:t>(this </a:t>
            </a:r>
            <a:r>
              <a:rPr lang="en-US" sz="2200" dirty="0" smtClean="0"/>
              <a:t>is the main menu)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65591"/>
            <a:ext cx="7962419" cy="421771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8899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/>
              <a:t>Press “Save and edit”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21" y="1393825"/>
            <a:ext cx="7554157" cy="49625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8064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initial view “laptop view”</a:t>
            </a:r>
            <a:br>
              <a:rPr lang="en-US" dirty="0" smtClean="0"/>
            </a:br>
            <a:r>
              <a:rPr lang="en-US" dirty="0" smtClean="0"/>
              <a:t>with the default Product: Title (</a:t>
            </a:r>
            <a:r>
              <a:rPr lang="en-US" b="1" dirty="0" smtClean="0"/>
              <a:t>Title)</a:t>
            </a:r>
            <a:r>
              <a:rPr lang="en-US" dirty="0" smtClean="0"/>
              <a:t> field</a:t>
            </a:r>
            <a:endParaRPr lang="en-US" dirty="0"/>
          </a:p>
        </p:txBody>
      </p:sp>
      <p:pic>
        <p:nvPicPr>
          <p:cNvPr id="6" name="Content Placeholder 5" descr="2017-05-09_14-30-3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" b="595"/>
          <a:stretch>
            <a:fillRect/>
          </a:stretch>
        </p:blipFill>
        <p:spPr>
          <a:xfrm>
            <a:off x="0" y="1393825"/>
            <a:ext cx="9144000" cy="49625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5584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7776"/>
            <a:ext cx="9144000" cy="112894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Part 1 - Modifications to the View</a:t>
            </a:r>
            <a:br>
              <a:rPr lang="en-US" dirty="0" smtClean="0"/>
            </a:br>
            <a:r>
              <a:rPr lang="en-US" dirty="0" smtClean="0"/>
              <a:t>Add Product Body field (trimmed)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36202"/>
            <a:ext cx="9144000" cy="4620147"/>
          </a:xfrm>
          <a:ln>
            <a:solidFill>
              <a:srgbClr val="4F81BD"/>
            </a:solidFill>
          </a:ln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Type Product, Body field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Set Body field Formatter from Default to Trimmed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Set Trimmed limit to 200 and apply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8213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/>
              <a:t>Select “Add” button on FIELDS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66</a:t>
            </a:fld>
            <a:endParaRPr lang="en-US" dirty="0"/>
          </a:p>
        </p:txBody>
      </p:sp>
      <p:pic>
        <p:nvPicPr>
          <p:cNvPr id="8" name="Content Placeholder 7" descr="2017-05-09_14-50-3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" r="5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781237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Change Category to Product</a:t>
            </a:r>
            <a:br>
              <a:rPr lang="en-US" dirty="0" smtClean="0"/>
            </a:br>
            <a:r>
              <a:rPr lang="en-US" dirty="0" smtClean="0"/>
              <a:t>Select Body &amp; Apply and configure fields</a:t>
            </a:r>
            <a:endParaRPr lang="en-US" dirty="0"/>
          </a:p>
        </p:txBody>
      </p:sp>
      <p:pic>
        <p:nvPicPr>
          <p:cNvPr id="6" name="Content Placeholder 5" descr="2017-05-09_14-44-3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5" r="-135"/>
          <a:stretch>
            <a:fillRect/>
          </a:stretch>
        </p:blipFill>
        <p:spPr>
          <a:xfrm>
            <a:off x="0" y="1393825"/>
            <a:ext cx="9144000" cy="49625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8898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Configure the field – Formatter to Trimmed and size to 200</a:t>
            </a:r>
            <a:endParaRPr lang="en-US" dirty="0"/>
          </a:p>
        </p:txBody>
      </p:sp>
      <p:pic>
        <p:nvPicPr>
          <p:cNvPr id="6" name="Content Placeholder 5" descr="2017-05-09_14-45-1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51" r="-7651"/>
          <a:stretch>
            <a:fillRect/>
          </a:stretch>
        </p:blipFill>
        <p:spPr>
          <a:xfrm>
            <a:off x="0" y="1393825"/>
            <a:ext cx="9144000" cy="49625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8658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When You see the message “You have unsaved changes”, scroll down and save the view</a:t>
            </a:r>
            <a:endParaRPr lang="en-US" sz="3200" dirty="0"/>
          </a:p>
        </p:txBody>
      </p:sp>
      <p:pic>
        <p:nvPicPr>
          <p:cNvPr id="6" name="Content Placeholder 5" descr="2017-05-09_14-46-0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03" b="-3303"/>
          <a:stretch>
            <a:fillRect/>
          </a:stretch>
        </p:blipFill>
        <p:spPr>
          <a:xfrm>
            <a:off x="0" y="1393825"/>
            <a:ext cx="9144000" cy="49625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430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81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Enable  ADMINISTRATION Admin Toolbar and Admin Toolbar Extra Tools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77" y="1404257"/>
            <a:ext cx="9137214" cy="44958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9239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/>
              <a:t>Save the view</a:t>
            </a:r>
            <a:endParaRPr lang="en-US" dirty="0"/>
          </a:p>
        </p:txBody>
      </p:sp>
      <p:pic>
        <p:nvPicPr>
          <p:cNvPr id="6" name="Content Placeholder 5" descr="2017-05-09_14-45-5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509" b="-17509"/>
          <a:stretch>
            <a:fillRect/>
          </a:stretch>
        </p:blipFill>
        <p:spPr>
          <a:xfrm>
            <a:off x="0" y="1393825"/>
            <a:ext cx="9144000" cy="49625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6476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/>
              <a:t>View has been saved</a:t>
            </a:r>
            <a:endParaRPr lang="en-US" dirty="0"/>
          </a:p>
        </p:txBody>
      </p:sp>
      <p:pic>
        <p:nvPicPr>
          <p:cNvPr id="6" name="Content Placeholder 5" descr="2017-05-09_14-47-5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81" b="-4681"/>
          <a:stretch>
            <a:fillRect/>
          </a:stretch>
        </p:blipFill>
        <p:spPr>
          <a:xfrm>
            <a:off x="0" y="1393825"/>
            <a:ext cx="9144000" cy="49625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7803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Part 2 – Add Advanced Relationship so we can add Product Variation Fields to the view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26280"/>
            <a:ext cx="9144000" cy="4630069"/>
          </a:xfrm>
          <a:ln>
            <a:solidFill>
              <a:srgbClr val="4F81BD"/>
            </a:solidFill>
          </a:ln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Add ADVANCED Relationships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Select </a:t>
            </a:r>
            <a:r>
              <a:rPr lang="en-US" dirty="0"/>
              <a:t>Product variation referenced from </a:t>
            </a:r>
            <a:r>
              <a:rPr lang="en-US" dirty="0" smtClean="0"/>
              <a:t>variation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We need this relationship so we can add </a:t>
            </a:r>
            <a:r>
              <a:rPr lang="en-US" b="1" dirty="0" smtClean="0"/>
              <a:t>Product Variation</a:t>
            </a:r>
            <a:r>
              <a:rPr lang="en-US" dirty="0" smtClean="0"/>
              <a:t> fields to our view. Without it, we can only add Product fields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and configure relationships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more fields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Change Type to Product variation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6924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/>
              <a:t>Select the Relationships Add button</a:t>
            </a:r>
            <a:endParaRPr lang="en-US" dirty="0"/>
          </a:p>
        </p:txBody>
      </p:sp>
      <p:pic>
        <p:nvPicPr>
          <p:cNvPr id="6" name="Content Placeholder 5" descr="2017-05-09_14-57-26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" b="-10679"/>
          <a:stretch/>
        </p:blipFill>
        <p:spPr>
          <a:xfrm>
            <a:off x="0" y="1438568"/>
            <a:ext cx="9144000" cy="452093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05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78580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Select “Product variation referenced from variations” then press the “Add and configure relationships” button</a:t>
            </a:r>
            <a:endParaRPr lang="en-US" dirty="0"/>
          </a:p>
        </p:txBody>
      </p:sp>
      <p:pic>
        <p:nvPicPr>
          <p:cNvPr id="6" name="Content Placeholder 5" descr="2017-05-09_14-58-05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" b="-3034"/>
          <a:stretch/>
        </p:blipFill>
        <p:spPr>
          <a:xfrm>
            <a:off x="0" y="1971198"/>
            <a:ext cx="9144000" cy="438515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6530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Apply the Product variation configuration</a:t>
            </a:r>
            <a:endParaRPr lang="en-US" dirty="0"/>
          </a:p>
        </p:txBody>
      </p:sp>
      <p:pic>
        <p:nvPicPr>
          <p:cNvPr id="6" name="Content Placeholder 5" descr="2017-05-09_14-55-36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7" b="-23957"/>
          <a:stretch/>
        </p:blipFill>
        <p:spPr>
          <a:xfrm>
            <a:off x="0" y="1547701"/>
            <a:ext cx="9144000" cy="418082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6482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When you see the “You have unsaved changes” message, scroll down and save</a:t>
            </a:r>
            <a:endParaRPr lang="en-US" dirty="0"/>
          </a:p>
        </p:txBody>
      </p:sp>
      <p:pic>
        <p:nvPicPr>
          <p:cNvPr id="6" name="Content Placeholder 5" descr="2017-05-09_14-56-17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87" b="-16174"/>
          <a:stretch/>
        </p:blipFill>
        <p:spPr>
          <a:xfrm>
            <a:off x="0" y="1944547"/>
            <a:ext cx="9144000" cy="441180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4263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/>
              <a:t>Saving the view changes</a:t>
            </a:r>
            <a:endParaRPr lang="en-US" dirty="0"/>
          </a:p>
        </p:txBody>
      </p:sp>
      <p:pic>
        <p:nvPicPr>
          <p:cNvPr id="6" name="Content Placeholder 5" descr="2017-05-09_14-56-0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503" b="-24503"/>
          <a:stretch>
            <a:fillRect/>
          </a:stretch>
        </p:blipFill>
        <p:spPr>
          <a:xfrm>
            <a:off x="0" y="1393825"/>
            <a:ext cx="9144000" cy="49625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2152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Part 3 – Add Product Variation fields to the view and remove any conflicting fields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17148"/>
            <a:ext cx="9144000" cy="4739201"/>
          </a:xfrm>
          <a:ln>
            <a:solidFill>
              <a:srgbClr val="4F81BD"/>
            </a:solidFill>
          </a:ln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Add </a:t>
            </a:r>
            <a:r>
              <a:rPr lang="en-US" dirty="0" smtClean="0"/>
              <a:t>product variation fields to the VIEW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Change </a:t>
            </a:r>
            <a:r>
              <a:rPr lang="en-US" dirty="0" smtClean="0"/>
              <a:t>filed Type dropdown to </a:t>
            </a:r>
            <a:r>
              <a:rPr lang="en-US" b="1" dirty="0"/>
              <a:t>Product </a:t>
            </a:r>
            <a:r>
              <a:rPr lang="en-US" b="1" dirty="0" smtClean="0"/>
              <a:t>variation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fields and configure them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Images (Product variation)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Price </a:t>
            </a:r>
            <a:r>
              <a:rPr lang="en-US" dirty="0"/>
              <a:t>(Product variation</a:t>
            </a:r>
            <a:r>
              <a:rPr lang="en-US" dirty="0" smtClean="0"/>
              <a:t>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Title </a:t>
            </a:r>
            <a:r>
              <a:rPr lang="en-US" dirty="0"/>
              <a:t>(Product variation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9754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/>
              <a:t>Select Add FIELDS button</a:t>
            </a:r>
            <a:endParaRPr lang="en-US" dirty="0"/>
          </a:p>
        </p:txBody>
      </p:sp>
      <p:pic>
        <p:nvPicPr>
          <p:cNvPr id="6" name="Content Placeholder 5" descr="2017-05-09_15-05-3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4" b="4254"/>
          <a:stretch>
            <a:fillRect/>
          </a:stretch>
        </p:blipFill>
        <p:spPr>
          <a:xfrm>
            <a:off x="0" y="1066427"/>
            <a:ext cx="9144000" cy="49625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362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8896"/>
            <a:ext cx="9144000" cy="139888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Two ways to get to the page used to c</a:t>
            </a:r>
            <a:r>
              <a:rPr lang="en-US" dirty="0" smtClean="0"/>
              <a:t>onfigure </a:t>
            </a:r>
            <a:r>
              <a:rPr lang="en-US" dirty="0" smtClean="0"/>
              <a:t>Views </a:t>
            </a:r>
            <a:r>
              <a:rPr lang="en-US" dirty="0" smtClean="0"/>
              <a:t>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06439"/>
            <a:ext cx="9144000" cy="441972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Admin toolbar &gt; Structure &gt; Views</a:t>
            </a:r>
            <a:endParaRPr lang="en-US" dirty="0" smtClean="0"/>
          </a:p>
          <a:p>
            <a:r>
              <a:rPr lang="en-US" b="1" dirty="0" smtClean="0"/>
              <a:t>Select the Settings TAB on the Views List page</a:t>
            </a:r>
          </a:p>
          <a:p>
            <a:r>
              <a:rPr lang="en-US" b="1" dirty="0" smtClean="0"/>
              <a:t>Configure the view settings 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- OR -</a:t>
            </a:r>
          </a:p>
          <a:p>
            <a:r>
              <a:rPr lang="en-US" dirty="0" smtClean="0"/>
              <a:t>Admin toolbar &gt; Extend (modules page)</a:t>
            </a:r>
          </a:p>
          <a:p>
            <a:r>
              <a:rPr lang="en-US" dirty="0" smtClean="0"/>
              <a:t>Search for Views </a:t>
            </a:r>
          </a:p>
          <a:p>
            <a:r>
              <a:rPr lang="en-US" dirty="0" smtClean="0"/>
              <a:t>Expand the Views UI description section</a:t>
            </a:r>
          </a:p>
          <a:p>
            <a:r>
              <a:rPr lang="en-US" dirty="0" smtClean="0"/>
              <a:t>Select Configure </a:t>
            </a:r>
          </a:p>
          <a:p>
            <a:r>
              <a:rPr lang="en-US" b="1" dirty="0"/>
              <a:t>Select the Settings TAB on the Views </a:t>
            </a:r>
            <a:r>
              <a:rPr lang="en-US" b="1" dirty="0" smtClean="0"/>
              <a:t>List page</a:t>
            </a:r>
          </a:p>
          <a:p>
            <a:r>
              <a:rPr lang="en-US" b="1" dirty="0" smtClean="0"/>
              <a:t>Configure the View settings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1899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Change Category to “</a:t>
            </a:r>
            <a:r>
              <a:rPr lang="en-US" b="1" dirty="0" smtClean="0"/>
              <a:t>Product variation</a:t>
            </a:r>
            <a:r>
              <a:rPr lang="en-US" dirty="0" smtClean="0"/>
              <a:t>” and add </a:t>
            </a:r>
            <a:r>
              <a:rPr lang="en-US" b="1" dirty="0" smtClean="0"/>
              <a:t>Images</a:t>
            </a:r>
            <a:r>
              <a:rPr lang="en-US" dirty="0" smtClean="0"/>
              <a:t>, </a:t>
            </a:r>
            <a:r>
              <a:rPr lang="en-US" b="1" dirty="0" smtClean="0"/>
              <a:t>Price</a:t>
            </a:r>
            <a:r>
              <a:rPr lang="en-US" dirty="0" smtClean="0"/>
              <a:t>, scroll down</a:t>
            </a:r>
            <a:endParaRPr lang="en-US" dirty="0"/>
          </a:p>
        </p:txBody>
      </p:sp>
      <p:pic>
        <p:nvPicPr>
          <p:cNvPr id="6" name="Content Placeholder 5" descr="2017-05-09_15-04-2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7" b="3967"/>
          <a:stretch>
            <a:fillRect/>
          </a:stretch>
        </p:blipFill>
        <p:spPr>
          <a:xfrm>
            <a:off x="0" y="1393825"/>
            <a:ext cx="9144000" cy="49625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3626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8298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Add </a:t>
            </a:r>
            <a:r>
              <a:rPr lang="en-US" sz="3600" b="1" dirty="0" smtClean="0"/>
              <a:t>Title</a:t>
            </a:r>
            <a:r>
              <a:rPr lang="en-US" sz="3600" dirty="0" smtClean="0"/>
              <a:t> and press “</a:t>
            </a:r>
            <a:r>
              <a:rPr lang="en-US" sz="3600" b="1" dirty="0" smtClean="0"/>
              <a:t>Add and configure fields</a:t>
            </a:r>
            <a:r>
              <a:rPr lang="en-US" sz="3600" dirty="0" smtClean="0"/>
              <a:t>”</a:t>
            </a:r>
            <a:endParaRPr lang="en-US" sz="3600" dirty="0"/>
          </a:p>
        </p:txBody>
      </p:sp>
      <p:pic>
        <p:nvPicPr>
          <p:cNvPr id="6" name="Content Placeholder 5" descr="2017-05-09_15-04-5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" r="92"/>
          <a:stretch>
            <a:fillRect/>
          </a:stretch>
        </p:blipFill>
        <p:spPr>
          <a:xfrm>
            <a:off x="0" y="1145796"/>
            <a:ext cx="9144000" cy="49625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3626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Set Image style and image link to settings</a:t>
            </a:r>
            <a:endParaRPr lang="en-US" dirty="0"/>
          </a:p>
        </p:txBody>
      </p:sp>
      <p:pic>
        <p:nvPicPr>
          <p:cNvPr id="6" name="Content Placeholder 5" descr="2017-05-09_15-08-4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24" r="-4924"/>
          <a:stretch>
            <a:fillRect/>
          </a:stretch>
        </p:blipFill>
        <p:spPr>
          <a:xfrm>
            <a:off x="0" y="1393825"/>
            <a:ext cx="9144000" cy="49625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3626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Set Image style to Thumbnail and scroll down </a:t>
            </a:r>
            <a:endParaRPr lang="en-US" sz="3600" dirty="0"/>
          </a:p>
        </p:txBody>
      </p:sp>
      <p:pic>
        <p:nvPicPr>
          <p:cNvPr id="6" name="Content Placeholder 5" descr="2017-05-09_15-09-1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22" r="-5822"/>
          <a:stretch>
            <a:fillRect/>
          </a:stretch>
        </p:blipFill>
        <p:spPr>
          <a:xfrm>
            <a:off x="0" y="1393825"/>
            <a:ext cx="9144000" cy="49625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3626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Set Link to content and Apply and continue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sz="3600" dirty="0" smtClean="0"/>
              <a:t>We selected 3 fields, so we must configure them all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Content Placeholder 5" descr="2017-05-09_15-09-3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32" r="-6532"/>
          <a:stretch>
            <a:fillRect/>
          </a:stretch>
        </p:blipFill>
        <p:spPr>
          <a:xfrm>
            <a:off x="0" y="1393825"/>
            <a:ext cx="9144000" cy="49625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3626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Configure Price Filed, keep default values and press “apply and continue)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85</a:t>
            </a:fld>
            <a:endParaRPr lang="en-US" dirty="0"/>
          </a:p>
        </p:txBody>
      </p:sp>
      <p:pic>
        <p:nvPicPr>
          <p:cNvPr id="8" name="Content Placeholder 7" descr="aaa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01" r="-47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683626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Configure Title, check “Link to the Product variation” check box and Apply</a:t>
            </a:r>
            <a:endParaRPr lang="en-US" dirty="0"/>
          </a:p>
        </p:txBody>
      </p:sp>
      <p:pic>
        <p:nvPicPr>
          <p:cNvPr id="6" name="Content Placeholder 5" descr="2017-05-09_15-15-4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27" r="-5727"/>
          <a:stretch>
            <a:fillRect/>
          </a:stretch>
        </p:blipFill>
        <p:spPr>
          <a:xfrm>
            <a:off x="0" y="1393825"/>
            <a:ext cx="9144000" cy="49625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3626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/>
              <a:t>Don’t save changes just yet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87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1339356"/>
            <a:ext cx="9144000" cy="4786807"/>
          </a:xfrm>
          <a:ln>
            <a:solidFill>
              <a:schemeClr val="tx2"/>
            </a:solidFill>
          </a:ln>
        </p:spPr>
        <p:txBody>
          <a:bodyPr/>
          <a:lstStyle/>
          <a:p>
            <a:r>
              <a:rPr lang="en-US" b="1" dirty="0" smtClean="0"/>
              <a:t>We have 2 Title fields in our filed list</a:t>
            </a:r>
          </a:p>
          <a:p>
            <a:r>
              <a:rPr lang="en-US" dirty="0" smtClean="0"/>
              <a:t>If we save now the engine that builds the view SQL code may get confused as it wont be able distinguish the 2 title fields</a:t>
            </a:r>
          </a:p>
          <a:p>
            <a:r>
              <a:rPr lang="en-US" dirty="0" smtClean="0"/>
              <a:t>We do not need the Product Title field, so lets delete it, and then move the Product variation Title filed to the top of the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36268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Open the FIELD Add dropdown and select Rearrange</a:t>
            </a:r>
            <a:endParaRPr lang="en-US" dirty="0"/>
          </a:p>
        </p:txBody>
      </p:sp>
      <p:pic>
        <p:nvPicPr>
          <p:cNvPr id="6" name="Content Placeholder 5" descr="2017-05-09_15-18-54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3" b="-33580"/>
          <a:stretch/>
        </p:blipFill>
        <p:spPr>
          <a:xfrm>
            <a:off x="0" y="1537780"/>
            <a:ext cx="9144000" cy="401495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3626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19514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 smtClean="0"/>
              <a:t>(1) Remove </a:t>
            </a:r>
            <a:r>
              <a:rPr lang="en-US" sz="3200" b="1" dirty="0" smtClean="0"/>
              <a:t>Product: Title Title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(2) Move </a:t>
            </a:r>
            <a:r>
              <a:rPr lang="en-US" sz="3200" b="1" dirty="0" smtClean="0"/>
              <a:t>Product variation: Title Title </a:t>
            </a:r>
            <a:r>
              <a:rPr lang="en-US" sz="3200" dirty="0" smtClean="0"/>
              <a:t>to top of the list</a:t>
            </a:r>
            <a:br>
              <a:rPr lang="en-US" sz="3200" dirty="0" smtClean="0"/>
            </a:br>
            <a:r>
              <a:rPr lang="en-US" sz="3200" dirty="0" smtClean="0"/>
              <a:t>(3) Apply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89</a:t>
            </a:fld>
            <a:endParaRPr lang="en-US" dirty="0"/>
          </a:p>
        </p:txBody>
      </p:sp>
      <p:pic>
        <p:nvPicPr>
          <p:cNvPr id="8" name="Content Placeholder 7" descr="2017-05-09_15-20-12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3" b="-8193"/>
          <a:stretch/>
        </p:blipFill>
        <p:spPr>
          <a:xfrm>
            <a:off x="80179" y="1607227"/>
            <a:ext cx="9092630" cy="4653023"/>
          </a:xfrm>
        </p:spPr>
      </p:pic>
    </p:spTree>
    <p:extLst>
      <p:ext uri="{BB962C8B-B14F-4D97-AF65-F5344CB8AC3E}">
        <p14:creationId xmlns:p14="http://schemas.microsoft.com/office/powerpoint/2010/main" val="3768362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67667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Our goal is to configure the Views Summary Page, so it’s Advanced </a:t>
            </a:r>
            <a:r>
              <a:rPr lang="en-US" dirty="0"/>
              <a:t>View Section is not Hidden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30387"/>
            <a:ext cx="9144000" cy="4525963"/>
          </a:xfrm>
        </p:spPr>
        <p:txBody>
          <a:bodyPr/>
          <a:lstStyle/>
          <a:p>
            <a:r>
              <a:rPr lang="en-US" dirty="0" smtClean="0"/>
              <a:t>To do this we need to check the check box for “</a:t>
            </a:r>
            <a:r>
              <a:rPr lang="en-US" b="1" dirty="0" smtClean="0"/>
              <a:t>Always show advanced display settings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And while we are on the Views settings page, we should also enable “</a:t>
            </a:r>
            <a:r>
              <a:rPr lang="en-US" b="1" dirty="0" smtClean="0"/>
              <a:t>Show the SQL query</a:t>
            </a:r>
            <a:r>
              <a:rPr lang="en-US" dirty="0" smtClean="0"/>
              <a:t>”, so we can see the SQL being generated by Drupal for our 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2063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/>
              <a:t>Scroll down and save the view</a:t>
            </a:r>
            <a:endParaRPr lang="en-US" dirty="0"/>
          </a:p>
        </p:txBody>
      </p:sp>
      <p:pic>
        <p:nvPicPr>
          <p:cNvPr id="6" name="Content Placeholder 5" descr="2017-05-09_15-16-4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993" b="-12993"/>
          <a:stretch>
            <a:fillRect/>
          </a:stretch>
        </p:blipFill>
        <p:spPr>
          <a:xfrm>
            <a:off x="0" y="1393825"/>
            <a:ext cx="9144000" cy="49625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3626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/>
              <a:t>Save the view</a:t>
            </a:r>
            <a:endParaRPr lang="en-US" dirty="0"/>
          </a:p>
        </p:txBody>
      </p:sp>
      <p:pic>
        <p:nvPicPr>
          <p:cNvPr id="6" name="Content Placeholder 5" descr="2017-05-09_15-17-2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732" b="-35732"/>
          <a:stretch>
            <a:fillRect/>
          </a:stretch>
        </p:blipFill>
        <p:spPr>
          <a:xfrm>
            <a:off x="0" y="1393825"/>
            <a:ext cx="9144000" cy="49625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3626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/>
              <a:t>Examine the View on the site</a:t>
            </a:r>
            <a:endParaRPr lang="en-US" dirty="0"/>
          </a:p>
        </p:txBody>
      </p:sp>
      <p:pic>
        <p:nvPicPr>
          <p:cNvPr id="6" name="Content Placeholder 5" descr="2017-05-09_15-24-2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8" b="1398"/>
          <a:stretch>
            <a:fillRect/>
          </a:stretch>
        </p:blipFill>
        <p:spPr>
          <a:xfrm>
            <a:off x="0" y="1393825"/>
            <a:ext cx="9144000" cy="49625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36268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3614"/>
          </a:xfrm>
        </p:spPr>
        <p:txBody>
          <a:bodyPr/>
          <a:lstStyle/>
          <a:p>
            <a:r>
              <a:rPr lang="en-US" dirty="0" smtClean="0"/>
              <a:t>Selecting an item from the list</a:t>
            </a:r>
            <a:endParaRPr lang="en-US" dirty="0"/>
          </a:p>
        </p:txBody>
      </p:sp>
      <p:pic>
        <p:nvPicPr>
          <p:cNvPr id="6" name="Content Placeholder 5" descr="2017-05-09_15-53-3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272" b="-5272"/>
          <a:stretch>
            <a:fillRect/>
          </a:stretch>
        </p:blipFill>
        <p:spPr>
          <a:xfrm>
            <a:off x="0" y="1200150"/>
            <a:ext cx="9144000" cy="492601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4485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27414" y="0"/>
            <a:ext cx="9471413" cy="126990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Edit Product variation type – clean up Manage display labels</a:t>
            </a:r>
            <a:endParaRPr lang="en-US" dirty="0"/>
          </a:p>
        </p:txBody>
      </p:sp>
      <p:pic>
        <p:nvPicPr>
          <p:cNvPr id="6" name="Content Placeholder 5" descr="2017-05-09_15-54-3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96" b="-4996"/>
          <a:stretch>
            <a:fillRect/>
          </a:stretch>
        </p:blipFill>
        <p:spPr>
          <a:xfrm>
            <a:off x="0" y="1200150"/>
            <a:ext cx="9144000" cy="492601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6503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3614"/>
          </a:xfrm>
        </p:spPr>
        <p:txBody>
          <a:bodyPr/>
          <a:lstStyle/>
          <a:p>
            <a:r>
              <a:rPr lang="en-US" dirty="0" smtClean="0"/>
              <a:t>Adding item to cart</a:t>
            </a:r>
            <a:endParaRPr lang="en-US" dirty="0"/>
          </a:p>
        </p:txBody>
      </p:sp>
      <p:pic>
        <p:nvPicPr>
          <p:cNvPr id="6" name="Content Placeholder 5" descr="2017-05-09_15-55-24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0" r="346"/>
          <a:stretch/>
        </p:blipFill>
        <p:spPr>
          <a:xfrm>
            <a:off x="922709" y="912436"/>
            <a:ext cx="7356150" cy="557600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65035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3614"/>
          </a:xfrm>
        </p:spPr>
        <p:txBody>
          <a:bodyPr/>
          <a:lstStyle/>
          <a:p>
            <a:r>
              <a:rPr lang="en-US" dirty="0" smtClean="0"/>
              <a:t>1 Item added to cart</a:t>
            </a:r>
            <a:endParaRPr lang="en-US" dirty="0"/>
          </a:p>
        </p:txBody>
      </p:sp>
      <p:pic>
        <p:nvPicPr>
          <p:cNvPr id="6" name="Content Placeholder 5" descr="2017-05-09_15-55-4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346" b="-12346"/>
          <a:stretch>
            <a:fillRect/>
          </a:stretch>
        </p:blipFill>
        <p:spPr>
          <a:xfrm>
            <a:off x="0" y="1200150"/>
            <a:ext cx="9144000" cy="492601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6503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3614"/>
          </a:xfrm>
        </p:spPr>
        <p:txBody>
          <a:bodyPr/>
          <a:lstStyle/>
          <a:p>
            <a:r>
              <a:rPr lang="en-US" dirty="0" smtClean="0"/>
              <a:t>Shopping Cart</a:t>
            </a:r>
            <a:endParaRPr lang="en-US" dirty="0"/>
          </a:p>
        </p:txBody>
      </p:sp>
      <p:pic>
        <p:nvPicPr>
          <p:cNvPr id="6" name="Content Placeholder 5" descr="2017-05-09_15-56-5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89" b="11489"/>
          <a:stretch>
            <a:fillRect/>
          </a:stretch>
        </p:blipFill>
        <p:spPr>
          <a:xfrm>
            <a:off x="0" y="1200150"/>
            <a:ext cx="9144000" cy="492601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6503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03614"/>
          </a:xfrm>
        </p:spPr>
        <p:txBody>
          <a:bodyPr/>
          <a:lstStyle/>
          <a:p>
            <a:r>
              <a:rPr lang="en-US" dirty="0" smtClean="0"/>
              <a:t>Next – Payment Gateways</a:t>
            </a:r>
            <a:endParaRPr lang="en-US" dirty="0"/>
          </a:p>
        </p:txBody>
      </p:sp>
      <p:pic>
        <p:nvPicPr>
          <p:cNvPr id="6" name="Content Placeholder 5" descr="2017-05-09_15-57-2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1" b="9231"/>
          <a:stretch>
            <a:fillRect/>
          </a:stretch>
        </p:blipFill>
        <p:spPr>
          <a:xfrm>
            <a:off x="0" y="1200150"/>
            <a:ext cx="9144000" cy="492601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9C2DE-7ACD-4B73-9FAB-E4533BBABFBB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65035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60960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Web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71484"/>
            <a:ext cx="9144000" cy="4861368"/>
          </a:xfrm>
          <a:ln>
            <a:solidFill>
              <a:srgbClr val="4F81BD"/>
            </a:solidFill>
          </a:ln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Commerce 2.x with Drupal 8 Basic Use </a:t>
            </a:r>
            <a:r>
              <a:rPr lang="en-US" dirty="0" smtClean="0"/>
              <a:t>Tutorial</a:t>
            </a:r>
            <a:endParaRPr lang="en-US" dirty="0" smtClean="0"/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www.youtube.com/watch?v=0sz4LDgwfGM</a:t>
            </a:r>
            <a:endParaRPr lang="en-US" dirty="0" smtClean="0"/>
          </a:p>
          <a:p>
            <a:r>
              <a:rPr lang="en-US" dirty="0" smtClean="0"/>
              <a:t>Drupal 8 Day: Drupal Commerce </a:t>
            </a:r>
            <a:r>
              <a:rPr lang="en-US" dirty="0"/>
              <a:t>Drupal </a:t>
            </a:r>
            <a:r>
              <a:rPr lang="en-US" dirty="0" smtClean="0"/>
              <a:t>8</a:t>
            </a:r>
          </a:p>
          <a:p>
            <a:pPr lvl="1"/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www.youtube.com/watch?v=BmFFPozHKFU&amp;t=126s</a:t>
            </a:r>
            <a:endParaRPr lang="en-US" sz="2400" dirty="0" smtClean="0"/>
          </a:p>
          <a:p>
            <a:r>
              <a:rPr lang="en-US" dirty="0"/>
              <a:t>The Pros &amp; Cons of Drupal </a:t>
            </a:r>
            <a:r>
              <a:rPr lang="en-US" dirty="0" smtClean="0"/>
              <a:t>Commerce</a:t>
            </a:r>
          </a:p>
          <a:p>
            <a:pPr lvl="1"/>
            <a:r>
              <a:rPr lang="en-US" sz="2400" dirty="0">
                <a:hlinkClick r:id="rId4"/>
              </a:rPr>
              <a:t>https://</a:t>
            </a:r>
            <a:r>
              <a:rPr lang="en-US" sz="2400" dirty="0" smtClean="0">
                <a:hlinkClick r:id="rId4"/>
              </a:rPr>
              <a:t>www.youtube.com/watch?v=NFezZWfQKmA</a:t>
            </a:r>
            <a:endParaRPr lang="en-US" sz="2400" dirty="0" smtClean="0"/>
          </a:p>
          <a:p>
            <a:r>
              <a:rPr lang="en-US" dirty="0" smtClean="0"/>
              <a:t>Launching online Stores with Commerce 2.x D8</a:t>
            </a:r>
          </a:p>
          <a:p>
            <a:pPr lvl="1"/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www.youtube.com/watch?v=e8FLT8k9Yno</a:t>
            </a:r>
            <a:endParaRPr lang="en-US" dirty="0" smtClean="0"/>
          </a:p>
          <a:p>
            <a:r>
              <a:rPr lang="en-US" dirty="0" smtClean="0"/>
              <a:t>Using Drupal Commerce for rich </a:t>
            </a:r>
            <a:r>
              <a:rPr lang="en-US" dirty="0" smtClean="0"/>
              <a:t>eCommerce</a:t>
            </a:r>
            <a:r>
              <a:rPr lang="en-US" dirty="0" smtClean="0"/>
              <a:t> Experiences</a:t>
            </a:r>
          </a:p>
          <a:p>
            <a:pPr lvl="1"/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www.youtube.com/watch?v=EAkZyA4e8Bk</a:t>
            </a:r>
            <a:endParaRPr lang="en-US" dirty="0" smtClean="0"/>
          </a:p>
          <a:p>
            <a:r>
              <a:rPr lang="en-US" b="1" dirty="0" smtClean="0"/>
              <a:t>Creating online stores with Commerce 2.x on Drupal 8</a:t>
            </a:r>
          </a:p>
          <a:p>
            <a:pPr lvl="1"/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www.youtube.com/watch?v=ZrmXllVOiAk&amp;t=135s</a:t>
            </a:r>
            <a:endParaRPr lang="en-US" dirty="0" smtClean="0"/>
          </a:p>
          <a:p>
            <a:r>
              <a:rPr lang="en-US" dirty="0" smtClean="0"/>
              <a:t>Why Drupal is so hard to learn</a:t>
            </a:r>
          </a:p>
          <a:p>
            <a:pPr lvl="1"/>
            <a:r>
              <a:rPr lang="en-US" dirty="0">
                <a:hlinkClick r:id="rId8"/>
              </a:rPr>
              <a:t>https://</a:t>
            </a:r>
            <a:r>
              <a:rPr lang="en-US" dirty="0" smtClean="0">
                <a:hlinkClick r:id="rId8"/>
              </a:rPr>
              <a:t>www.youtube.com/watch?v=FPz-A8snTJo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90413-7927-4183-AF32-A24E1091F4F8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5FC91-607A-4C48-B438-0C9E2ACE4548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026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</TotalTime>
  <Words>1905</Words>
  <Application>Microsoft Macintosh PowerPoint</Application>
  <PresentationFormat>On-screen Show (4:3)</PresentationFormat>
  <Paragraphs>429</Paragraphs>
  <Slides>101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2" baseType="lpstr">
      <vt:lpstr>Office Theme</vt:lpstr>
      <vt:lpstr>Configuring a Drupal 8 Commerce 2 Store on a Shared Web Host </vt:lpstr>
      <vt:lpstr>Site Requirements for this presentation</vt:lpstr>
      <vt:lpstr>Why Drupal Commerce?  Why not Magento, Woo Commerce, Zen Cart, or Open Cart? </vt:lpstr>
      <vt:lpstr>Why Drupal Commerce 2x</vt:lpstr>
      <vt:lpstr>Before you start creating a  Drupal 8 commerce site</vt:lpstr>
      <vt:lpstr>Before You Start Working on the D8 Site</vt:lpstr>
      <vt:lpstr>Enable  ADMINISTRATION Admin Toolbar and Admin Toolbar Extra Tools</vt:lpstr>
      <vt:lpstr>Two ways to get to the page used to configure Views Settings</vt:lpstr>
      <vt:lpstr>Our goal is to configure the Views Summary Page, so it’s Advanced View Section is not Hidden</vt:lpstr>
      <vt:lpstr>Structure &gt; Views</vt:lpstr>
      <vt:lpstr>On the Views List Page select the Settings TAB</vt:lpstr>
      <vt:lpstr>Set Always show Advanced display settings &amp; Show the SQL query &amp; Save</vt:lpstr>
      <vt:lpstr>-OR- 2nd way to access the Views Settings page</vt:lpstr>
      <vt:lpstr>Configure the Views UI Module</vt:lpstr>
      <vt:lpstr>On the Views List Page select the Settings TAB</vt:lpstr>
      <vt:lpstr>Set Always show Advanced display settings &amp; Show the SQL query &amp; Save</vt:lpstr>
      <vt:lpstr>Basic D8 Commerce  PART 1 – Import Currency &amp; Create Store</vt:lpstr>
      <vt:lpstr>Commerce &gt; Configurations &gt; Currencies</vt:lpstr>
      <vt:lpstr>+ Import currencies</vt:lpstr>
      <vt:lpstr>Select US Dollar (or other appropriate currency) and Press Import</vt:lpstr>
      <vt:lpstr>US Dollar Currency Imported </vt:lpstr>
      <vt:lpstr>Commerce &gt; Stores</vt:lpstr>
      <vt:lpstr>+ Add store</vt:lpstr>
      <vt:lpstr>Enter Store Info – Select Default Currency</vt:lpstr>
      <vt:lpstr>Set Supported billing countries and tax registrations &amp; Save</vt:lpstr>
      <vt:lpstr>New store created (list of stores)</vt:lpstr>
      <vt:lpstr>Basic D8 Commerce  PART 2 - Create Product Variations and Types</vt:lpstr>
      <vt:lpstr>Commerce &gt; configuration &gt; Product variations types</vt:lpstr>
      <vt:lpstr>+ Add product variation type</vt:lpstr>
      <vt:lpstr>Create a “Laptop” Product Type</vt:lpstr>
      <vt:lpstr>Edit the Product type to add fields</vt:lpstr>
      <vt:lpstr>Can also drop down the Edit to select to manage fields &amp; manage display or delete</vt:lpstr>
      <vt:lpstr>Select Manage Fields to add fields</vt:lpstr>
      <vt:lpstr>+Add field</vt:lpstr>
      <vt:lpstr>Add new filed of type image with label of images</vt:lpstr>
      <vt:lpstr>Scroll down and set the number of values from Limited (1)  to Unlimited</vt:lpstr>
      <vt:lpstr>Limited (1) to Unlimited and Save</vt:lpstr>
      <vt:lpstr>Keeping the default field settings Scroll Down</vt:lpstr>
      <vt:lpstr>Scroll down and Save settings</vt:lpstr>
      <vt:lpstr>Image field added</vt:lpstr>
      <vt:lpstr>Basic D8 Commerce  PART 3 - Create Product Types</vt:lpstr>
      <vt:lpstr>Commerce &gt; configuration &gt; Product types</vt:lpstr>
      <vt:lpstr>+Add product type</vt:lpstr>
      <vt:lpstr>Enter product type info &amp; Save</vt:lpstr>
      <vt:lpstr>Product type created</vt:lpstr>
      <vt:lpstr>Basic D8 Commerce  PART 4 – Add Product items</vt:lpstr>
      <vt:lpstr>Commerce &gt; Products</vt:lpstr>
      <vt:lpstr>+Add product</vt:lpstr>
      <vt:lpstr>Select Product Type</vt:lpstr>
      <vt:lpstr>Enter Title and Body (IPSUM for now)</vt:lpstr>
      <vt:lpstr>Enter SKU &amp; PRICE</vt:lpstr>
      <vt:lpstr>Enter Image and Save and publish</vt:lpstr>
      <vt:lpstr>Product preview displays on the home page </vt:lpstr>
      <vt:lpstr>I added 3 more product of type  “Laptop type”</vt:lpstr>
      <vt:lpstr>Basic D8 Commerce  PART 5 - Create Product View</vt:lpstr>
      <vt:lpstr>Note About Drupal 8 Views</vt:lpstr>
      <vt:lpstr>Structure &gt; Views &gt; Add new view</vt:lpstr>
      <vt:lpstr>Create a view named “Laptop view”</vt:lpstr>
      <vt:lpstr>VIEW SETTINGS: Show: Product of type: laptop type</vt:lpstr>
      <vt:lpstr>Select Create a Page (View)</vt:lpstr>
      <vt:lpstr>(1) Create a page (2) Set Display Format</vt:lpstr>
      <vt:lpstr>Set Page settings: (1) Display Format: CHANGE Unformatted list  Table (of fields) (2) Items to display: CHANGE 10  0 – so we see them all items (3) Uncheck use pager (if we see all items, we do not need a pager widget) (4) Select Create a menu link – so we can access this view from the main menu  (5) Menu: Change Administration  Main navigation (this is the main menu)</vt:lpstr>
      <vt:lpstr>Press “Save and edit”</vt:lpstr>
      <vt:lpstr>The initial view “laptop view” with the default Product: Title (Title) field</vt:lpstr>
      <vt:lpstr>Part 1 - Modifications to the View Add Product Body field (trimmed)</vt:lpstr>
      <vt:lpstr>Select “Add” button on FIELDS</vt:lpstr>
      <vt:lpstr>Change Category to Product Select Body &amp; Apply and configure fields</vt:lpstr>
      <vt:lpstr>Configure the field – Formatter to Trimmed and size to 200</vt:lpstr>
      <vt:lpstr>When You see the message “You have unsaved changes”, scroll down and save the view</vt:lpstr>
      <vt:lpstr>Save the view</vt:lpstr>
      <vt:lpstr>View has been saved</vt:lpstr>
      <vt:lpstr>Part 2 – Add Advanced Relationship so we can add Product Variation Fields to the view</vt:lpstr>
      <vt:lpstr>Select the Relationships Add button</vt:lpstr>
      <vt:lpstr>Select “Product variation referenced from variations” then press the “Add and configure relationships” button</vt:lpstr>
      <vt:lpstr>Apply the Product variation configuration</vt:lpstr>
      <vt:lpstr>When you see the “You have unsaved changes” message, scroll down and save</vt:lpstr>
      <vt:lpstr>Saving the view changes</vt:lpstr>
      <vt:lpstr>Part 3 – Add Product Variation fields to the view and remove any conflicting fields</vt:lpstr>
      <vt:lpstr>Select Add FIELDS button</vt:lpstr>
      <vt:lpstr>Change Category to “Product variation” and add Images, Price, scroll down</vt:lpstr>
      <vt:lpstr>Add Title and press “Add and configure fields”</vt:lpstr>
      <vt:lpstr>Set Image style and image link to settings</vt:lpstr>
      <vt:lpstr>Set Image style to Thumbnail and scroll down </vt:lpstr>
      <vt:lpstr>Set Link to content and Apply and continue (We selected 3 fields, so we must configure them all)</vt:lpstr>
      <vt:lpstr>Configure Price Filed, keep default values and press “apply and continue)</vt:lpstr>
      <vt:lpstr>Configure Title, check “Link to the Product variation” check box and Apply</vt:lpstr>
      <vt:lpstr>Don’t save changes just yet</vt:lpstr>
      <vt:lpstr>Open the FIELD Add dropdown and select Rearrange</vt:lpstr>
      <vt:lpstr>(1) Remove Product: Title Title (2) Move Product variation: Title Title to top of the list (3) Apply</vt:lpstr>
      <vt:lpstr>Scroll down and save the view</vt:lpstr>
      <vt:lpstr>Save the view</vt:lpstr>
      <vt:lpstr>Examine the View on the site</vt:lpstr>
      <vt:lpstr>Selecting an item from the list</vt:lpstr>
      <vt:lpstr>Edit Product variation type – clean up Manage display labels</vt:lpstr>
      <vt:lpstr>Adding item to cart</vt:lpstr>
      <vt:lpstr>1 Item added to cart</vt:lpstr>
      <vt:lpstr>Shopping Cart</vt:lpstr>
      <vt:lpstr>Next – Payment Gateways</vt:lpstr>
      <vt:lpstr>Web Resources</vt:lpstr>
      <vt:lpstr>Additional Web References</vt:lpstr>
      <vt:lpstr>More Web References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Configuring a Drupal 8 and Commerce 2 Store on a Shared Web Host </dc:title>
  <dc:creator>Michael H Chase</dc:creator>
  <cp:lastModifiedBy>Michael H Chase</cp:lastModifiedBy>
  <cp:revision>118</cp:revision>
  <dcterms:created xsi:type="dcterms:W3CDTF">2017-05-07T14:29:39Z</dcterms:created>
  <dcterms:modified xsi:type="dcterms:W3CDTF">2017-05-09T22:15:56Z</dcterms:modified>
</cp:coreProperties>
</file>